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357" r:id="rId11"/>
    <p:sldId id="272" r:id="rId12"/>
    <p:sldId id="273" r:id="rId13"/>
    <p:sldId id="274" r:id="rId14"/>
    <p:sldId id="275" r:id="rId15"/>
    <p:sldId id="276" r:id="rId16"/>
    <p:sldId id="277" r:id="rId17"/>
    <p:sldId id="359" r:id="rId18"/>
    <p:sldId id="358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9144000" cy="5143500" type="screen16x9"/>
  <p:notesSz cx="9144000" cy="51435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179DFF-E610-4037-A7BC-FCC725AB37E2}" v="1" dt="2019-08-01T12:53:25.521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740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雅雯 楊" userId="0cd27bb21c73c06c" providerId="Windows Live" clId="Web-{DFD07B7E-1A62-43D7-B835-07B8B04A46A1}"/>
    <pc:docChg chg="modSld">
      <pc:chgData name="雅雯 楊" userId="0cd27bb21c73c06c" providerId="Windows Live" clId="Web-{DFD07B7E-1A62-43D7-B835-07B8B04A46A1}" dt="2019-08-01T22:55:01.700" v="4"/>
      <pc:docMkLst>
        <pc:docMk/>
      </pc:docMkLst>
      <pc:sldChg chg="addSp modSp">
        <pc:chgData name="雅雯 楊" userId="0cd27bb21c73c06c" providerId="Windows Live" clId="Web-{DFD07B7E-1A62-43D7-B835-07B8B04A46A1}" dt="2019-08-01T22:55:01.700" v="4"/>
        <pc:sldMkLst>
          <pc:docMk/>
          <pc:sldMk cId="506825170" sldId="359"/>
        </pc:sldMkLst>
        <pc:spChg chg="add mod">
          <ac:chgData name="雅雯 楊" userId="0cd27bb21c73c06c" providerId="Windows Live" clId="Web-{DFD07B7E-1A62-43D7-B835-07B8B04A46A1}" dt="2019-08-01T22:55:01.700" v="4"/>
          <ac:spMkLst>
            <pc:docMk/>
            <pc:sldMk cId="506825170" sldId="359"/>
            <ac:spMk id="3" creationId="{E35C1FFE-3890-47E3-AFD3-AEB4FCD425CA}"/>
          </ac:spMkLst>
        </pc:spChg>
      </pc:sldChg>
    </pc:docChg>
  </pc:docChgLst>
  <pc:docChgLst>
    <pc:chgData name="雅雯 楊" userId="0cd27bb21c73c06c" providerId="Windows Live" clId="Web-{67179DFF-E610-4037-A7BC-FCC725AB37E2}"/>
    <pc:docChg chg="addSld delSld modSld">
      <pc:chgData name="雅雯 楊" userId="0cd27bb21c73c06c" providerId="Windows Live" clId="Web-{67179DFF-E610-4037-A7BC-FCC725AB37E2}" dt="2019-08-01T12:56:13.179" v="116"/>
      <pc:docMkLst>
        <pc:docMk/>
      </pc:docMkLst>
      <pc:sldChg chg="del mod modShow">
        <pc:chgData name="雅雯 楊" userId="0cd27bb21c73c06c" providerId="Windows Live" clId="Web-{67179DFF-E610-4037-A7BC-FCC725AB37E2}" dt="2019-08-01T12:56:07.726" v="110"/>
        <pc:sldMkLst>
          <pc:docMk/>
          <pc:sldMk cId="0" sldId="257"/>
        </pc:sldMkLst>
      </pc:sldChg>
      <pc:sldChg chg="del mod modShow">
        <pc:chgData name="雅雯 楊" userId="0cd27bb21c73c06c" providerId="Windows Live" clId="Web-{67179DFF-E610-4037-A7BC-FCC725AB37E2}" dt="2019-08-01T12:56:08.257" v="111"/>
        <pc:sldMkLst>
          <pc:docMk/>
          <pc:sldMk cId="0" sldId="258"/>
        </pc:sldMkLst>
      </pc:sldChg>
      <pc:sldChg chg="del mod modShow">
        <pc:chgData name="雅雯 楊" userId="0cd27bb21c73c06c" providerId="Windows Live" clId="Web-{67179DFF-E610-4037-A7BC-FCC725AB37E2}" dt="2019-08-01T12:56:09.492" v="112"/>
        <pc:sldMkLst>
          <pc:docMk/>
          <pc:sldMk cId="0" sldId="259"/>
        </pc:sldMkLst>
      </pc:sldChg>
      <pc:sldChg chg="del mod modShow">
        <pc:chgData name="雅雯 楊" userId="0cd27bb21c73c06c" providerId="Windows Live" clId="Web-{67179DFF-E610-4037-A7BC-FCC725AB37E2}" dt="2019-08-01T12:56:10.382" v="113"/>
        <pc:sldMkLst>
          <pc:docMk/>
          <pc:sldMk cId="0" sldId="260"/>
        </pc:sldMkLst>
      </pc:sldChg>
      <pc:sldChg chg="del mod modShow">
        <pc:chgData name="雅雯 楊" userId="0cd27bb21c73c06c" providerId="Windows Live" clId="Web-{67179DFF-E610-4037-A7BC-FCC725AB37E2}" dt="2019-08-01T12:56:11.304" v="114"/>
        <pc:sldMkLst>
          <pc:docMk/>
          <pc:sldMk cId="0" sldId="261"/>
        </pc:sldMkLst>
      </pc:sldChg>
      <pc:sldChg chg="del mod modShow">
        <pc:chgData name="雅雯 楊" userId="0cd27bb21c73c06c" providerId="Windows Live" clId="Web-{67179DFF-E610-4037-A7BC-FCC725AB37E2}" dt="2019-08-01T12:56:13.179" v="116"/>
        <pc:sldMkLst>
          <pc:docMk/>
          <pc:sldMk cId="0" sldId="262"/>
        </pc:sldMkLst>
      </pc:sldChg>
      <pc:sldChg chg="del mod modShow">
        <pc:chgData name="雅雯 楊" userId="0cd27bb21c73c06c" providerId="Windows Live" clId="Web-{67179DFF-E610-4037-A7BC-FCC725AB37E2}" dt="2019-08-01T12:56:12.304" v="115"/>
        <pc:sldMkLst>
          <pc:docMk/>
          <pc:sldMk cId="0" sldId="263"/>
        </pc:sldMkLst>
      </pc:sldChg>
      <pc:sldChg chg="modSp">
        <pc:chgData name="雅雯 楊" userId="0cd27bb21c73c06c" providerId="Windows Live" clId="Web-{67179DFF-E610-4037-A7BC-FCC725AB37E2}" dt="2019-08-01T12:52:01.631" v="49" actId="1076"/>
        <pc:sldMkLst>
          <pc:docMk/>
          <pc:sldMk cId="0" sldId="278"/>
        </pc:sldMkLst>
        <pc:spChg chg="mod">
          <ac:chgData name="雅雯 楊" userId="0cd27bb21c73c06c" providerId="Windows Live" clId="Web-{67179DFF-E610-4037-A7BC-FCC725AB37E2}" dt="2019-08-01T12:52:01.631" v="49" actId="1076"/>
          <ac:spMkLst>
            <pc:docMk/>
            <pc:sldMk cId="0" sldId="278"/>
            <ac:spMk id="4" creationId="{00000000-0000-0000-0000-000000000000}"/>
          </ac:spMkLst>
        </pc:spChg>
      </pc:sldChg>
      <pc:sldChg chg="addSp delSp modSp">
        <pc:chgData name="雅雯 楊" userId="0cd27bb21c73c06c" providerId="Windows Live" clId="Web-{67179DFF-E610-4037-A7BC-FCC725AB37E2}" dt="2019-08-01T12:55:55.038" v="109" actId="1076"/>
        <pc:sldMkLst>
          <pc:docMk/>
          <pc:sldMk cId="0" sldId="286"/>
        </pc:sldMkLst>
        <pc:spChg chg="mod">
          <ac:chgData name="雅雯 楊" userId="0cd27bb21c73c06c" providerId="Windows Live" clId="Web-{67179DFF-E610-4037-A7BC-FCC725AB37E2}" dt="2019-08-01T12:53:37.772" v="67" actId="1076"/>
          <ac:spMkLst>
            <pc:docMk/>
            <pc:sldMk cId="0" sldId="286"/>
            <ac:spMk id="3" creationId="{00000000-0000-0000-0000-000000000000}"/>
          </ac:spMkLst>
        </pc:spChg>
        <pc:spChg chg="mod">
          <ac:chgData name="雅雯 楊" userId="0cd27bb21c73c06c" providerId="Windows Live" clId="Web-{67179DFF-E610-4037-A7BC-FCC725AB37E2}" dt="2019-08-01T12:53:35.756" v="66" actId="1076"/>
          <ac:spMkLst>
            <pc:docMk/>
            <pc:sldMk cId="0" sldId="286"/>
            <ac:spMk id="6" creationId="{00000000-0000-0000-0000-000000000000}"/>
          </ac:spMkLst>
        </pc:spChg>
        <pc:spChg chg="add mod">
          <ac:chgData name="雅雯 楊" userId="0cd27bb21c73c06c" providerId="Windows Live" clId="Web-{67179DFF-E610-4037-A7BC-FCC725AB37E2}" dt="2019-08-01T12:55:55.038" v="109" actId="1076"/>
          <ac:spMkLst>
            <pc:docMk/>
            <pc:sldMk cId="0" sldId="286"/>
            <ac:spMk id="8" creationId="{296C4566-2EB0-4224-925B-E823EFAA216E}"/>
          </ac:spMkLst>
        </pc:spChg>
        <pc:spChg chg="add del mod">
          <ac:chgData name="雅雯 楊" userId="0cd27bb21c73c06c" providerId="Windows Live" clId="Web-{67179DFF-E610-4037-A7BC-FCC725AB37E2}" dt="2019-08-01T12:54:44.882" v="89"/>
          <ac:spMkLst>
            <pc:docMk/>
            <pc:sldMk cId="0" sldId="286"/>
            <ac:spMk id="9" creationId="{40E368F4-E1DF-4731-886E-719AA1878A08}"/>
          </ac:spMkLst>
        </pc:spChg>
        <pc:spChg chg="add del mod">
          <ac:chgData name="雅雯 楊" userId="0cd27bb21c73c06c" providerId="Windows Live" clId="Web-{67179DFF-E610-4037-A7BC-FCC725AB37E2}" dt="2019-08-01T12:54:51.788" v="93"/>
          <ac:spMkLst>
            <pc:docMk/>
            <pc:sldMk cId="0" sldId="286"/>
            <ac:spMk id="10" creationId="{03904931-E49F-4C5B-A14D-198B3D0F7FF5}"/>
          </ac:spMkLst>
        </pc:spChg>
        <pc:spChg chg="add del mod">
          <ac:chgData name="雅雯 楊" userId="0cd27bb21c73c06c" providerId="Windows Live" clId="Web-{67179DFF-E610-4037-A7BC-FCC725AB37E2}" dt="2019-08-01T12:55:42.335" v="108" actId="1076"/>
          <ac:spMkLst>
            <pc:docMk/>
            <pc:sldMk cId="0" sldId="286"/>
            <ac:spMk id="11" creationId="{74D1549A-0FE8-4A7B-A8DA-D8A6CDCF68CA}"/>
          </ac:spMkLst>
        </pc:spChg>
        <pc:spChg chg="add del mod">
          <ac:chgData name="雅雯 楊" userId="0cd27bb21c73c06c" providerId="Windows Live" clId="Web-{67179DFF-E610-4037-A7BC-FCC725AB37E2}" dt="2019-08-01T12:54:32.835" v="84"/>
          <ac:spMkLst>
            <pc:docMk/>
            <pc:sldMk cId="0" sldId="286"/>
            <ac:spMk id="14" creationId="{9299F6CA-ADC5-4B94-80A8-8B9DCE5BCEB6}"/>
          </ac:spMkLst>
        </pc:spChg>
        <pc:spChg chg="add mod">
          <ac:chgData name="雅雯 楊" userId="0cd27bb21c73c06c" providerId="Windows Live" clId="Web-{67179DFF-E610-4037-A7BC-FCC725AB37E2}" dt="2019-08-01T12:55:13.491" v="97"/>
          <ac:spMkLst>
            <pc:docMk/>
            <pc:sldMk cId="0" sldId="286"/>
            <ac:spMk id="15" creationId="{EA88EDCC-29C2-4375-A532-C2E1C3E8277D}"/>
          </ac:spMkLst>
        </pc:spChg>
        <pc:spChg chg="add del">
          <ac:chgData name="雅雯 楊" userId="0cd27bb21c73c06c" providerId="Windows Live" clId="Web-{67179DFF-E610-4037-A7BC-FCC725AB37E2}" dt="2019-08-01T12:55:19.054" v="99"/>
          <ac:spMkLst>
            <pc:docMk/>
            <pc:sldMk cId="0" sldId="286"/>
            <ac:spMk id="16" creationId="{A063E13E-17C9-49C2-879C-C93AE05F8602}"/>
          </ac:spMkLst>
        </pc:spChg>
        <pc:spChg chg="add del mod">
          <ac:chgData name="雅雯 楊" userId="0cd27bb21c73c06c" providerId="Windows Live" clId="Web-{67179DFF-E610-4037-A7BC-FCC725AB37E2}" dt="2019-08-01T12:55:26.101" v="102"/>
          <ac:spMkLst>
            <pc:docMk/>
            <pc:sldMk cId="0" sldId="286"/>
            <ac:spMk id="17" creationId="{A063E13E-17C9-49C2-879C-C93AE05F8602}"/>
          </ac:spMkLst>
        </pc:spChg>
        <pc:spChg chg="add mod">
          <ac:chgData name="雅雯 楊" userId="0cd27bb21c73c06c" providerId="Windows Live" clId="Web-{67179DFF-E610-4037-A7BC-FCC725AB37E2}" dt="2019-08-01T12:55:38.554" v="107"/>
          <ac:spMkLst>
            <pc:docMk/>
            <pc:sldMk cId="0" sldId="286"/>
            <ac:spMk id="18" creationId="{B6994435-A3B6-4889-9B79-50EF49D298F1}"/>
          </ac:spMkLst>
        </pc:spChg>
        <pc:picChg chg="add del mod">
          <ac:chgData name="雅雯 楊" userId="0cd27bb21c73c06c" providerId="Windows Live" clId="Web-{67179DFF-E610-4037-A7BC-FCC725AB37E2}" dt="2019-08-01T12:54:07.726" v="75"/>
          <ac:picMkLst>
            <pc:docMk/>
            <pc:sldMk cId="0" sldId="286"/>
            <ac:picMk id="12" creationId="{5E44EDE5-F0AC-4430-A0B0-83504FC61129}"/>
          </ac:picMkLst>
        </pc:picChg>
      </pc:sldChg>
      <pc:sldChg chg="addSp delSp modSp">
        <pc:chgData name="雅雯 楊" userId="0cd27bb21c73c06c" providerId="Windows Live" clId="Web-{67179DFF-E610-4037-A7BC-FCC725AB37E2}" dt="2019-08-01T12:51:56.365" v="47" actId="1076"/>
        <pc:sldMkLst>
          <pc:docMk/>
          <pc:sldMk cId="497585398" sldId="358"/>
        </pc:sldMkLst>
        <pc:spChg chg="add mod">
          <ac:chgData name="雅雯 楊" userId="0cd27bb21c73c06c" providerId="Windows Live" clId="Web-{67179DFF-E610-4037-A7BC-FCC725AB37E2}" dt="2019-08-01T12:51:51.396" v="44" actId="1076"/>
          <ac:spMkLst>
            <pc:docMk/>
            <pc:sldMk cId="497585398" sldId="358"/>
            <ac:spMk id="2" creationId="{DB0E7A57-6E47-4EBC-8943-F7606EA0133D}"/>
          </ac:spMkLst>
        </pc:spChg>
        <pc:spChg chg="del">
          <ac:chgData name="雅雯 楊" userId="0cd27bb21c73c06c" providerId="Windows Live" clId="Web-{67179DFF-E610-4037-A7BC-FCC725AB37E2}" dt="2019-08-01T12:51:26.021" v="34"/>
          <ac:spMkLst>
            <pc:docMk/>
            <pc:sldMk cId="497585398" sldId="358"/>
            <ac:spMk id="3" creationId="{00000000-0000-0000-0000-000000000000}"/>
          </ac:spMkLst>
        </pc:spChg>
        <pc:spChg chg="add del mod">
          <ac:chgData name="雅雯 楊" userId="0cd27bb21c73c06c" providerId="Windows Live" clId="Web-{67179DFF-E610-4037-A7BC-FCC725AB37E2}" dt="2019-08-01T12:51:48.615" v="43"/>
          <ac:spMkLst>
            <pc:docMk/>
            <pc:sldMk cId="497585398" sldId="358"/>
            <ac:spMk id="4" creationId="{49CCF5A1-E302-4683-AD73-76CE1A03AEFF}"/>
          </ac:spMkLst>
        </pc:spChg>
        <pc:picChg chg="mod modCrop">
          <ac:chgData name="雅雯 楊" userId="0cd27bb21c73c06c" providerId="Windows Live" clId="Web-{67179DFF-E610-4037-A7BC-FCC725AB37E2}" dt="2019-08-01T12:51:56.365" v="47" actId="1076"/>
          <ac:picMkLst>
            <pc:docMk/>
            <pc:sldMk cId="497585398" sldId="358"/>
            <ac:picMk id="2050" creationId="{00000000-0000-0000-0000-000000000000}"/>
          </ac:picMkLst>
        </pc:picChg>
      </pc:sldChg>
      <pc:sldChg chg="addSp delSp modSp new">
        <pc:chgData name="雅雯 楊" userId="0cd27bb21c73c06c" providerId="Windows Live" clId="Web-{67179DFF-E610-4037-A7BC-FCC725AB37E2}" dt="2019-08-01T12:51:03.505" v="29" actId="20577"/>
        <pc:sldMkLst>
          <pc:docMk/>
          <pc:sldMk cId="506825170" sldId="359"/>
        </pc:sldMkLst>
        <pc:spChg chg="mod">
          <ac:chgData name="雅雯 楊" userId="0cd27bb21c73c06c" providerId="Windows Live" clId="Web-{67179DFF-E610-4037-A7BC-FCC725AB37E2}" dt="2019-08-01T12:51:03.505" v="29" actId="20577"/>
          <ac:spMkLst>
            <pc:docMk/>
            <pc:sldMk cId="506825170" sldId="359"/>
            <ac:spMk id="2" creationId="{3D74A834-6F0E-4D13-9896-78383F6DEC09}"/>
          </ac:spMkLst>
        </pc:spChg>
        <pc:spChg chg="del">
          <ac:chgData name="雅雯 楊" userId="0cd27bb21c73c06c" providerId="Windows Live" clId="Web-{67179DFF-E610-4037-A7BC-FCC725AB37E2}" dt="2019-08-01T12:50:14.458" v="8"/>
          <ac:spMkLst>
            <pc:docMk/>
            <pc:sldMk cId="506825170" sldId="359"/>
            <ac:spMk id="3" creationId="{9CA24DED-8DFC-42A8-B80A-DFDBF8F4A484}"/>
          </ac:spMkLst>
        </pc:spChg>
        <pc:picChg chg="add mod">
          <ac:chgData name="雅雯 楊" userId="0cd27bb21c73c06c" providerId="Windows Live" clId="Web-{67179DFF-E610-4037-A7BC-FCC725AB37E2}" dt="2019-08-01T12:50:32.630" v="20" actId="1076"/>
          <ac:picMkLst>
            <pc:docMk/>
            <pc:sldMk cId="506825170" sldId="359"/>
            <ac:picMk id="4" creationId="{D1D6B476-197B-4B1F-BCB5-F53D9DCDDA55}"/>
          </ac:picMkLst>
        </pc:picChg>
        <pc:picChg chg="add mod">
          <ac:chgData name="雅雯 楊" userId="0cd27bb21c73c06c" providerId="Windows Live" clId="Web-{67179DFF-E610-4037-A7BC-FCC725AB37E2}" dt="2019-08-01T12:50:56.583" v="28" actId="1076"/>
          <ac:picMkLst>
            <pc:docMk/>
            <pc:sldMk cId="506825170" sldId="359"/>
            <ac:picMk id="6" creationId="{DE5FCA42-50AD-4732-8B05-63C8856BC87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6529" y="121412"/>
            <a:ext cx="8790940" cy="850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85190" y="2832100"/>
            <a:ext cx="7373619" cy="1102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74746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68300" y="949858"/>
            <a:ext cx="3549650" cy="34677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1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473700" y="2045004"/>
            <a:ext cx="2840990" cy="25888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8197608" y="4521856"/>
            <a:ext cx="889000" cy="5649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6529" y="121412"/>
            <a:ext cx="8790940" cy="850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8300" y="949858"/>
            <a:ext cx="5097780" cy="1884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74746"/>
                </a:solidFill>
                <a:latin typeface="DejaVu Serif"/>
                <a:cs typeface="DejaVu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5549" y="4872521"/>
            <a:ext cx="2685415" cy="99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75"/>
              </a:lnSpc>
            </a:pPr>
            <a:r>
              <a:rPr sz="700" spc="-5" dirty="0">
                <a:solidFill>
                  <a:srgbClr val="C2C2C1"/>
                </a:solidFill>
                <a:latin typeface="Arial"/>
                <a:cs typeface="Arial"/>
              </a:rPr>
              <a:t>2019, </a:t>
            </a:r>
            <a:r>
              <a:rPr sz="700" dirty="0">
                <a:solidFill>
                  <a:srgbClr val="C2C2C1"/>
                </a:solidFill>
                <a:latin typeface="Arial"/>
                <a:cs typeface="Arial"/>
              </a:rPr>
              <a:t>Amazon </a:t>
            </a:r>
            <a:r>
              <a:rPr sz="700" spc="-10" dirty="0">
                <a:solidFill>
                  <a:srgbClr val="C2C2C1"/>
                </a:solidFill>
                <a:latin typeface="Arial"/>
                <a:cs typeface="Arial"/>
              </a:rPr>
              <a:t>Web </a:t>
            </a:r>
            <a:r>
              <a:rPr sz="700" dirty="0">
                <a:solidFill>
                  <a:srgbClr val="C2C2C1"/>
                </a:solidFill>
                <a:latin typeface="Arial"/>
                <a:cs typeface="Arial"/>
              </a:rPr>
              <a:t>Services, Inc. </a:t>
            </a:r>
            <a:r>
              <a:rPr sz="700" spc="-5" dirty="0">
                <a:solidFill>
                  <a:srgbClr val="C2C2C1"/>
                </a:solidFill>
                <a:latin typeface="Arial"/>
                <a:cs typeface="Arial"/>
              </a:rPr>
              <a:t>or its Affiliates. </a:t>
            </a:r>
            <a:r>
              <a:rPr sz="700" dirty="0">
                <a:solidFill>
                  <a:srgbClr val="C2C2C1"/>
                </a:solidFill>
                <a:latin typeface="Arial"/>
                <a:cs typeface="Arial"/>
              </a:rPr>
              <a:t>All rights</a:t>
            </a:r>
            <a:r>
              <a:rPr sz="700" spc="-135" dirty="0">
                <a:solidFill>
                  <a:srgbClr val="C2C2C1"/>
                </a:solidFill>
                <a:latin typeface="Arial"/>
                <a:cs typeface="Arial"/>
              </a:rPr>
              <a:t> </a:t>
            </a:r>
            <a:r>
              <a:rPr sz="700" dirty="0">
                <a:solidFill>
                  <a:srgbClr val="C2C2C1"/>
                </a:solidFill>
                <a:latin typeface="Arial"/>
                <a:cs typeface="Arial"/>
              </a:rPr>
              <a:t>reserved.</a:t>
            </a:r>
            <a:endParaRPr sz="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97608" y="4521856"/>
            <a:ext cx="889000" cy="564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3616" y="0"/>
            <a:ext cx="7378993" cy="50051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0700" y="1219200"/>
            <a:ext cx="651573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/>
              <a:t>Attention </a:t>
            </a:r>
            <a:r>
              <a:rPr sz="4000" dirty="0"/>
              <a:t>in </a:t>
            </a:r>
            <a:r>
              <a:rPr sz="4000" spc="-5" dirty="0"/>
              <a:t>Deep</a:t>
            </a:r>
            <a:r>
              <a:rPr sz="4000" spc="-95" dirty="0"/>
              <a:t> </a:t>
            </a:r>
            <a:r>
              <a:rPr sz="4000" dirty="0"/>
              <a:t>Learning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520700" y="2006600"/>
            <a:ext cx="7246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Alex </a:t>
            </a:r>
            <a:r>
              <a:rPr sz="2400" b="1" dirty="0">
                <a:latin typeface="Arial"/>
                <a:cs typeface="Arial"/>
              </a:rPr>
              <a:t>Smola (smola@) </a:t>
            </a:r>
            <a:r>
              <a:rPr sz="2400" b="1" spc="-5" dirty="0">
                <a:latin typeface="Arial"/>
                <a:cs typeface="Arial"/>
              </a:rPr>
              <a:t>and Aston </a:t>
            </a:r>
            <a:r>
              <a:rPr sz="2400" b="1" dirty="0">
                <a:latin typeface="Arial"/>
                <a:cs typeface="Arial"/>
              </a:rPr>
              <a:t>Zhang</a:t>
            </a:r>
            <a:r>
              <a:rPr sz="2400" b="1" spc="-170" dirty="0">
                <a:latin typeface="Arial"/>
                <a:cs typeface="Arial"/>
              </a:rPr>
              <a:t> </a:t>
            </a:r>
            <a:r>
              <a:rPr sz="2400" b="1" dirty="0">
                <a:latin typeface="Arial"/>
                <a:cs typeface="Arial"/>
              </a:rPr>
              <a:t>(astonz@)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2600" y="3496980"/>
            <a:ext cx="4597400" cy="1527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1733550">
              <a:lnSpc>
                <a:spcPct val="121200"/>
              </a:lnSpc>
              <a:spcBef>
                <a:spcPts val="95"/>
              </a:spcBef>
            </a:pPr>
            <a:r>
              <a:rPr sz="1650" b="1" spc="15" dirty="0">
                <a:latin typeface="Arial"/>
                <a:cs typeface="Arial"/>
              </a:rPr>
              <a:t>Amazon </a:t>
            </a:r>
            <a:r>
              <a:rPr sz="1650" b="1" spc="5" dirty="0">
                <a:latin typeface="Arial"/>
                <a:cs typeface="Arial"/>
              </a:rPr>
              <a:t>Web </a:t>
            </a:r>
            <a:r>
              <a:rPr sz="1650" b="1" spc="15" dirty="0">
                <a:latin typeface="Arial"/>
                <a:cs typeface="Arial"/>
              </a:rPr>
              <a:t>Services  </a:t>
            </a:r>
            <a:r>
              <a:rPr sz="1650" b="1" spc="15" dirty="0">
                <a:solidFill>
                  <a:srgbClr val="535353"/>
                </a:solidFill>
                <a:latin typeface="Arial"/>
                <a:cs typeface="Arial"/>
              </a:rPr>
              <a:t>ICML </a:t>
            </a:r>
            <a:r>
              <a:rPr sz="1650" b="1" spc="10" dirty="0">
                <a:solidFill>
                  <a:srgbClr val="535353"/>
                </a:solidFill>
                <a:latin typeface="Arial"/>
                <a:cs typeface="Arial"/>
              </a:rPr>
              <a:t>2019, </a:t>
            </a:r>
            <a:r>
              <a:rPr sz="1650" b="1" spc="15" dirty="0">
                <a:solidFill>
                  <a:srgbClr val="535353"/>
                </a:solidFill>
                <a:latin typeface="Arial"/>
                <a:cs typeface="Arial"/>
              </a:rPr>
              <a:t>Long </a:t>
            </a:r>
            <a:r>
              <a:rPr sz="1650" b="1" spc="10" dirty="0">
                <a:solidFill>
                  <a:srgbClr val="535353"/>
                </a:solidFill>
                <a:latin typeface="Arial"/>
                <a:cs typeface="Arial"/>
              </a:rPr>
              <a:t>Beach,</a:t>
            </a:r>
            <a:r>
              <a:rPr sz="1650" b="1" spc="-100" dirty="0">
                <a:solidFill>
                  <a:srgbClr val="535353"/>
                </a:solidFill>
                <a:latin typeface="Arial"/>
                <a:cs typeface="Arial"/>
              </a:rPr>
              <a:t> </a:t>
            </a:r>
            <a:r>
              <a:rPr sz="1650" b="1" spc="15" dirty="0">
                <a:solidFill>
                  <a:srgbClr val="535353"/>
                </a:solidFill>
                <a:latin typeface="Arial"/>
                <a:cs typeface="Arial"/>
              </a:rPr>
              <a:t>CA</a:t>
            </a:r>
            <a:endParaRPr sz="1650">
              <a:latin typeface="Arial"/>
              <a:cs typeface="Arial"/>
            </a:endParaRPr>
          </a:p>
          <a:p>
            <a:pPr marL="38100" marR="5080">
              <a:lnSpc>
                <a:spcPts val="2100"/>
              </a:lnSpc>
              <a:spcBef>
                <a:spcPts val="790"/>
              </a:spcBef>
            </a:pPr>
            <a:r>
              <a:rPr sz="1800" b="1" spc="-10" dirty="0">
                <a:latin typeface="Arial"/>
                <a:cs typeface="Arial"/>
              </a:rPr>
              <a:t>bit.ly/2R10hTu  </a:t>
            </a:r>
            <a:r>
              <a:rPr sz="1800" b="1" spc="-5" dirty="0">
                <a:latin typeface="Arial"/>
                <a:cs typeface="Arial"/>
              </a:rPr>
              <a:t>alex.smola.org/talks/ICML19-attention.key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39"/>
              </a:lnSpc>
            </a:pPr>
            <a:r>
              <a:rPr sz="1050" spc="-480" baseline="7936" dirty="0">
                <a:solidFill>
                  <a:srgbClr val="C2C2C1"/>
                </a:solidFill>
                <a:latin typeface="Arial"/>
                <a:cs typeface="Arial"/>
              </a:rPr>
              <a:t>©</a:t>
            </a:r>
            <a:r>
              <a:rPr sz="1800" b="1" spc="-5" dirty="0">
                <a:latin typeface="Arial"/>
                <a:cs typeface="Arial"/>
              </a:rPr>
              <a:t>alex.smola.org/talks/ICML19-attention.pdf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3350"/>
            <a:ext cx="602116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1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69818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 bother with a </a:t>
            </a:r>
            <a:r>
              <a:rPr spc="-5" dirty="0"/>
              <a:t>55 year </a:t>
            </a:r>
            <a:r>
              <a:rPr dirty="0"/>
              <a:t>old</a:t>
            </a:r>
            <a:r>
              <a:rPr spc="-95" dirty="0"/>
              <a:t> </a:t>
            </a:r>
            <a:r>
              <a:rPr spc="-5" dirty="0"/>
              <a:t>algorithm?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8108950" cy="2245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ts val="2840"/>
              </a:lnSpc>
              <a:spcBef>
                <a:spcPts val="10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b="1" spc="-5" dirty="0">
                <a:latin typeface="Arial"/>
                <a:cs typeface="Arial"/>
              </a:rPr>
              <a:t>Consistency</a:t>
            </a:r>
            <a:endParaRPr sz="2400">
              <a:latin typeface="Arial"/>
              <a:cs typeface="Arial"/>
            </a:endParaRPr>
          </a:p>
          <a:p>
            <a:pPr marL="254000" marR="1035050">
              <a:lnSpc>
                <a:spcPts val="2800"/>
              </a:lnSpc>
              <a:spcBef>
                <a:spcPts val="120"/>
              </a:spcBef>
            </a:pPr>
            <a:r>
              <a:rPr sz="2400" dirty="0">
                <a:latin typeface="Arial"/>
                <a:cs typeface="Arial"/>
              </a:rPr>
              <a:t>Given </a:t>
            </a:r>
            <a:r>
              <a:rPr sz="2400" spc="-5" dirty="0">
                <a:latin typeface="Arial"/>
                <a:cs typeface="Arial"/>
              </a:rPr>
              <a:t>enough data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algorithm </a:t>
            </a:r>
            <a:r>
              <a:rPr sz="2400" dirty="0">
                <a:latin typeface="Arial"/>
                <a:cs typeface="Arial"/>
              </a:rPr>
              <a:t>converges to the  </a:t>
            </a:r>
            <a:r>
              <a:rPr sz="2400" spc="-5" dirty="0">
                <a:latin typeface="Arial"/>
                <a:cs typeface="Arial"/>
              </a:rPr>
              <a:t>optimal </a:t>
            </a:r>
            <a:r>
              <a:rPr sz="2400" dirty="0">
                <a:latin typeface="Arial"/>
                <a:cs typeface="Arial"/>
              </a:rPr>
              <a:t>solution (can your </a:t>
            </a:r>
            <a:r>
              <a:rPr sz="2400" spc="-5" dirty="0">
                <a:latin typeface="Arial"/>
                <a:cs typeface="Arial"/>
              </a:rPr>
              <a:t>deep net do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this?)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ts val="2840"/>
              </a:lnSpc>
              <a:spcBef>
                <a:spcPts val="44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b="1" dirty="0">
                <a:latin typeface="Arial"/>
                <a:cs typeface="Arial"/>
              </a:rPr>
              <a:t>Simplicity</a:t>
            </a:r>
            <a:endParaRPr sz="2400">
              <a:latin typeface="Arial"/>
              <a:cs typeface="Arial"/>
            </a:endParaRPr>
          </a:p>
          <a:p>
            <a:pPr marL="254000" marR="5080">
              <a:lnSpc>
                <a:spcPts val="2800"/>
              </a:lnSpc>
              <a:spcBef>
                <a:spcPts val="120"/>
              </a:spcBef>
            </a:pPr>
            <a:r>
              <a:rPr sz="2400" spc="-5" dirty="0">
                <a:latin typeface="Arial"/>
                <a:cs typeface="Arial"/>
              </a:rPr>
              <a:t>No </a:t>
            </a:r>
            <a:r>
              <a:rPr sz="2400" dirty="0">
                <a:latin typeface="Arial"/>
                <a:cs typeface="Arial"/>
              </a:rPr>
              <a:t>free </a:t>
            </a:r>
            <a:r>
              <a:rPr sz="2400" spc="-5" dirty="0">
                <a:latin typeface="Arial"/>
                <a:cs typeface="Arial"/>
              </a:rPr>
              <a:t>parameters </a:t>
            </a:r>
            <a:r>
              <a:rPr sz="2400" dirty="0">
                <a:latin typeface="Arial"/>
                <a:cs typeface="Arial"/>
              </a:rPr>
              <a:t>- </a:t>
            </a:r>
            <a:r>
              <a:rPr sz="2400" spc="-5" dirty="0">
                <a:latin typeface="Arial"/>
                <a:cs typeface="Arial"/>
              </a:rPr>
              <a:t>information is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not weights  </a:t>
            </a:r>
            <a:r>
              <a:rPr sz="2400" dirty="0">
                <a:latin typeface="Arial"/>
                <a:cs typeface="Arial"/>
              </a:rPr>
              <a:t>(or very few </a:t>
            </a:r>
            <a:r>
              <a:rPr sz="2400" spc="-5" dirty="0">
                <a:latin typeface="Arial"/>
                <a:cs typeface="Arial"/>
              </a:rPr>
              <a:t>if we </a:t>
            </a:r>
            <a:r>
              <a:rPr sz="2400" dirty="0">
                <a:latin typeface="Arial"/>
                <a:cs typeface="Arial"/>
              </a:rPr>
              <a:t>try to </a:t>
            </a:r>
            <a:r>
              <a:rPr sz="2400" spc="-5" dirty="0">
                <a:latin typeface="Arial"/>
                <a:cs typeface="Arial"/>
              </a:rPr>
              <a:t>learn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weighting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1000" y="3344182"/>
            <a:ext cx="7211695" cy="1191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241300" algn="l"/>
              </a:tabLst>
            </a:pPr>
            <a:r>
              <a:rPr sz="2400" b="1" dirty="0">
                <a:solidFill>
                  <a:srgbClr val="629B29"/>
                </a:solidFill>
                <a:latin typeface="Arial"/>
                <a:cs typeface="Arial"/>
              </a:rPr>
              <a:t>•	</a:t>
            </a:r>
            <a:r>
              <a:rPr sz="2400" b="1" spc="-5" dirty="0">
                <a:solidFill>
                  <a:srgbClr val="629B29"/>
                </a:solidFill>
                <a:latin typeface="Arial"/>
                <a:cs typeface="Arial"/>
              </a:rPr>
              <a:t>Deep </a:t>
            </a:r>
            <a:r>
              <a:rPr sz="2400" b="1" dirty="0">
                <a:solidFill>
                  <a:srgbClr val="629B29"/>
                </a:solidFill>
                <a:latin typeface="Arial"/>
                <a:cs typeface="Arial"/>
              </a:rPr>
              <a:t>Learning </a:t>
            </a:r>
            <a:r>
              <a:rPr sz="2400" b="1" spc="-20" dirty="0">
                <a:solidFill>
                  <a:srgbClr val="629B29"/>
                </a:solidFill>
                <a:latin typeface="Arial"/>
                <a:cs typeface="Arial"/>
              </a:rPr>
              <a:t>Variant</a:t>
            </a:r>
            <a:endParaRPr sz="2400">
              <a:latin typeface="Arial"/>
              <a:cs typeface="Arial"/>
            </a:endParaRPr>
          </a:p>
          <a:p>
            <a:pPr marL="381000">
              <a:lnSpc>
                <a:spcPct val="100000"/>
              </a:lnSpc>
              <a:spcBef>
                <a:spcPts val="420"/>
              </a:spcBef>
              <a:tabLst>
                <a:tab pos="622300" algn="l"/>
              </a:tabLst>
            </a:pPr>
            <a:r>
              <a:rPr sz="2400" b="1" dirty="0">
                <a:solidFill>
                  <a:srgbClr val="629B29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Learn weighting</a:t>
            </a:r>
            <a:r>
              <a:rPr sz="2400" spc="-10" dirty="0">
                <a:solidFill>
                  <a:srgbClr val="629B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381000">
              <a:lnSpc>
                <a:spcPct val="100000"/>
              </a:lnSpc>
              <a:spcBef>
                <a:spcPts val="520"/>
              </a:spcBef>
              <a:tabLst>
                <a:tab pos="622300" algn="l"/>
              </a:tabLst>
            </a:pPr>
            <a:r>
              <a:rPr sz="2400" b="1" dirty="0">
                <a:solidFill>
                  <a:srgbClr val="629B29"/>
                </a:solidFill>
                <a:latin typeface="Arial"/>
                <a:cs typeface="Arial"/>
              </a:rPr>
              <a:t>•	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Replace averaging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(pooling)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by weighted</a:t>
            </a:r>
            <a:r>
              <a:rPr sz="2400" spc="-85" dirty="0">
                <a:solidFill>
                  <a:srgbClr val="629B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pooling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41863" y="3334854"/>
            <a:ext cx="7524750" cy="1270000"/>
          </a:xfrm>
          <a:custGeom>
            <a:avLst/>
            <a:gdLst/>
            <a:ahLst/>
            <a:cxnLst/>
            <a:rect l="l" t="t" r="r" b="b"/>
            <a:pathLst>
              <a:path w="7524750" h="1270000">
                <a:moveTo>
                  <a:pt x="0" y="0"/>
                </a:moveTo>
                <a:lnTo>
                  <a:pt x="7524699" y="0"/>
                </a:lnTo>
                <a:lnTo>
                  <a:pt x="7524699" y="1270000"/>
                </a:lnTo>
                <a:lnTo>
                  <a:pt x="0" y="1270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69818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Why bother with a </a:t>
            </a:r>
            <a:r>
              <a:rPr spc="-5" dirty="0"/>
              <a:t>55 year </a:t>
            </a:r>
            <a:r>
              <a:rPr dirty="0"/>
              <a:t>old</a:t>
            </a:r>
            <a:r>
              <a:rPr spc="-95" dirty="0"/>
              <a:t> </a:t>
            </a:r>
            <a:r>
              <a:rPr spc="-5" dirty="0"/>
              <a:t>algorithm?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8108950" cy="3529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ts val="2840"/>
              </a:lnSpc>
              <a:spcBef>
                <a:spcPts val="10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b="1" spc="-5" dirty="0">
                <a:latin typeface="Arial"/>
                <a:cs typeface="Arial"/>
              </a:rPr>
              <a:t>Consistency</a:t>
            </a:r>
            <a:endParaRPr sz="2400">
              <a:latin typeface="Arial"/>
              <a:cs typeface="Arial"/>
            </a:endParaRPr>
          </a:p>
          <a:p>
            <a:pPr marL="254000" marR="1035050">
              <a:lnSpc>
                <a:spcPts val="2800"/>
              </a:lnSpc>
              <a:spcBef>
                <a:spcPts val="120"/>
              </a:spcBef>
            </a:pPr>
            <a:r>
              <a:rPr sz="2400" dirty="0">
                <a:latin typeface="Arial"/>
                <a:cs typeface="Arial"/>
              </a:rPr>
              <a:t>Given </a:t>
            </a:r>
            <a:r>
              <a:rPr sz="2400" spc="-5" dirty="0">
                <a:latin typeface="Arial"/>
                <a:cs typeface="Arial"/>
              </a:rPr>
              <a:t>enough data </a:t>
            </a:r>
            <a:r>
              <a:rPr sz="2400" dirty="0">
                <a:latin typeface="Arial"/>
                <a:cs typeface="Arial"/>
              </a:rPr>
              <a:t>this </a:t>
            </a:r>
            <a:r>
              <a:rPr sz="2400" spc="-5" dirty="0">
                <a:latin typeface="Arial"/>
                <a:cs typeface="Arial"/>
              </a:rPr>
              <a:t>algorithm </a:t>
            </a:r>
            <a:r>
              <a:rPr sz="2400" dirty="0">
                <a:latin typeface="Arial"/>
                <a:cs typeface="Arial"/>
              </a:rPr>
              <a:t>converges to the  </a:t>
            </a:r>
            <a:r>
              <a:rPr sz="2400" spc="-5" dirty="0">
                <a:latin typeface="Arial"/>
                <a:cs typeface="Arial"/>
              </a:rPr>
              <a:t>optimal </a:t>
            </a:r>
            <a:r>
              <a:rPr sz="2400" dirty="0">
                <a:latin typeface="Arial"/>
                <a:cs typeface="Arial"/>
              </a:rPr>
              <a:t>solution (can your </a:t>
            </a:r>
            <a:r>
              <a:rPr sz="2400" spc="-5" dirty="0">
                <a:latin typeface="Arial"/>
                <a:cs typeface="Arial"/>
              </a:rPr>
              <a:t>deep net do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this?)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ts val="2840"/>
              </a:lnSpc>
              <a:spcBef>
                <a:spcPts val="44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b="1" dirty="0">
                <a:latin typeface="Arial"/>
                <a:cs typeface="Arial"/>
              </a:rPr>
              <a:t>Simplicity</a:t>
            </a:r>
            <a:endParaRPr sz="2400">
              <a:latin typeface="Arial"/>
              <a:cs typeface="Arial"/>
            </a:endParaRPr>
          </a:p>
          <a:p>
            <a:pPr marL="254000" marR="5080">
              <a:lnSpc>
                <a:spcPts val="2800"/>
              </a:lnSpc>
              <a:spcBef>
                <a:spcPts val="120"/>
              </a:spcBef>
            </a:pPr>
            <a:r>
              <a:rPr sz="2400" spc="-5" dirty="0">
                <a:latin typeface="Arial"/>
                <a:cs typeface="Arial"/>
              </a:rPr>
              <a:t>No </a:t>
            </a:r>
            <a:r>
              <a:rPr sz="2400" dirty="0">
                <a:latin typeface="Arial"/>
                <a:cs typeface="Arial"/>
              </a:rPr>
              <a:t>free </a:t>
            </a:r>
            <a:r>
              <a:rPr sz="2400" spc="-5" dirty="0">
                <a:latin typeface="Arial"/>
                <a:cs typeface="Arial"/>
              </a:rPr>
              <a:t>parameters </a:t>
            </a:r>
            <a:r>
              <a:rPr sz="2400" dirty="0">
                <a:latin typeface="Arial"/>
                <a:cs typeface="Arial"/>
              </a:rPr>
              <a:t>- </a:t>
            </a:r>
            <a:r>
              <a:rPr sz="2400" spc="-5" dirty="0">
                <a:latin typeface="Arial"/>
                <a:cs typeface="Arial"/>
              </a:rPr>
              <a:t>information is in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data not weights  </a:t>
            </a:r>
            <a:r>
              <a:rPr sz="2400" dirty="0">
                <a:latin typeface="Arial"/>
                <a:cs typeface="Arial"/>
              </a:rPr>
              <a:t>(or very few </a:t>
            </a:r>
            <a:r>
              <a:rPr sz="2400" spc="-5" dirty="0">
                <a:latin typeface="Arial"/>
                <a:cs typeface="Arial"/>
              </a:rPr>
              <a:t>if we </a:t>
            </a:r>
            <a:r>
              <a:rPr sz="2400" dirty="0">
                <a:latin typeface="Arial"/>
                <a:cs typeface="Arial"/>
              </a:rPr>
              <a:t>try to </a:t>
            </a:r>
            <a:r>
              <a:rPr sz="2400" spc="-5" dirty="0">
                <a:latin typeface="Arial"/>
                <a:cs typeface="Arial"/>
              </a:rPr>
              <a:t>learn </a:t>
            </a:r>
            <a:r>
              <a:rPr sz="2400" dirty="0">
                <a:latin typeface="Arial"/>
                <a:cs typeface="Arial"/>
              </a:rPr>
              <a:t>the </a:t>
            </a:r>
            <a:r>
              <a:rPr sz="2400" spc="-5" dirty="0">
                <a:latin typeface="Arial"/>
                <a:cs typeface="Arial"/>
              </a:rPr>
              <a:t>weighting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function)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45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b="1" spc="-5" dirty="0">
                <a:solidFill>
                  <a:srgbClr val="629B29"/>
                </a:solidFill>
                <a:latin typeface="Arial"/>
                <a:cs typeface="Arial"/>
              </a:rPr>
              <a:t>Deep </a:t>
            </a:r>
            <a:r>
              <a:rPr sz="2400" b="1" dirty="0">
                <a:solidFill>
                  <a:srgbClr val="629B29"/>
                </a:solidFill>
                <a:latin typeface="Arial"/>
                <a:cs typeface="Arial"/>
              </a:rPr>
              <a:t>Learning </a:t>
            </a:r>
            <a:r>
              <a:rPr sz="2400" b="1" spc="-20" dirty="0">
                <a:solidFill>
                  <a:srgbClr val="629B29"/>
                </a:solidFill>
                <a:latin typeface="Arial"/>
                <a:cs typeface="Arial"/>
              </a:rPr>
              <a:t>Variant</a:t>
            </a:r>
            <a:endParaRPr sz="2400">
              <a:latin typeface="Arial"/>
              <a:cs typeface="Arial"/>
            </a:endParaRPr>
          </a:p>
          <a:p>
            <a:pPr marL="635000" lvl="1" indent="-241300">
              <a:lnSpc>
                <a:spcPct val="100000"/>
              </a:lnSpc>
              <a:spcBef>
                <a:spcPts val="420"/>
              </a:spcBef>
              <a:buFont typeface="Arial"/>
              <a:buChar char="•"/>
              <a:tabLst>
                <a:tab pos="635000" algn="l"/>
                <a:tab pos="635635" algn="l"/>
              </a:tabLst>
            </a:pP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Learn weighting</a:t>
            </a:r>
            <a:r>
              <a:rPr sz="2400" spc="-10" dirty="0">
                <a:solidFill>
                  <a:srgbClr val="629B29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635000" lvl="1" indent="-241300">
              <a:lnSpc>
                <a:spcPct val="100000"/>
              </a:lnSpc>
              <a:spcBef>
                <a:spcPts val="520"/>
              </a:spcBef>
              <a:buFont typeface="Arial"/>
              <a:buChar char="•"/>
              <a:tabLst>
                <a:tab pos="635000" algn="l"/>
                <a:tab pos="635635" algn="l"/>
              </a:tabLst>
            </a:pP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Replace averaging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(pooling)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by weighted</a:t>
            </a:r>
            <a:r>
              <a:rPr sz="2400" spc="-35" dirty="0">
                <a:solidFill>
                  <a:srgbClr val="629B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pooling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39497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3" y="0"/>
            <a:ext cx="9143669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60700" y="2082800"/>
            <a:ext cx="24523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</a:rPr>
              <a:t>2.</a:t>
            </a:r>
            <a:r>
              <a:rPr sz="4000" spc="-95" dirty="0">
                <a:solidFill>
                  <a:srgbClr val="FFFFFF"/>
                </a:solidFill>
              </a:rPr>
              <a:t> </a:t>
            </a:r>
            <a:r>
              <a:rPr sz="4000" dirty="0">
                <a:solidFill>
                  <a:srgbClr val="FFFFFF"/>
                </a:solidFill>
              </a:rPr>
              <a:t>Pooling</a:t>
            </a:r>
            <a:endParaRPr sz="4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5045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Deep </a:t>
            </a:r>
            <a:r>
              <a:rPr dirty="0"/>
              <a:t>Sets (Zaheer </a:t>
            </a:r>
            <a:r>
              <a:rPr spc="-5" dirty="0"/>
              <a:t>et al.</a:t>
            </a:r>
            <a:r>
              <a:rPr spc="-90" dirty="0"/>
              <a:t> </a:t>
            </a:r>
            <a:r>
              <a:rPr spc="-5" dirty="0"/>
              <a:t>2017)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3604971"/>
            <a:ext cx="7466965" cy="121983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635000">
              <a:lnSpc>
                <a:spcPct val="100000"/>
              </a:lnSpc>
              <a:spcBef>
                <a:spcPts val="520"/>
              </a:spcBef>
            </a:pPr>
            <a:r>
              <a:rPr sz="2400" spc="-5" dirty="0">
                <a:latin typeface="Arial"/>
                <a:cs typeface="Arial"/>
              </a:rPr>
              <a:t>*or </a:t>
            </a:r>
            <a:r>
              <a:rPr sz="2400" dirty="0">
                <a:latin typeface="Arial"/>
                <a:cs typeface="Arial"/>
              </a:rPr>
              <a:t>some combination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thereof</a:t>
            </a:r>
          </a:p>
          <a:p>
            <a:pPr marL="254000" marR="5080" indent="-241300">
              <a:lnSpc>
                <a:spcPts val="2800"/>
              </a:lnSpc>
              <a:spcBef>
                <a:spcPts val="58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Applications - </a:t>
            </a:r>
            <a:r>
              <a:rPr sz="2400" spc="-5" dirty="0">
                <a:latin typeface="Arial"/>
                <a:cs typeface="Arial"/>
              </a:rPr>
              <a:t>point </a:t>
            </a:r>
            <a:r>
              <a:rPr sz="2400" dirty="0">
                <a:latin typeface="Arial"/>
                <a:cs typeface="Arial"/>
              </a:rPr>
              <a:t>clouds, set </a:t>
            </a:r>
            <a:r>
              <a:rPr sz="2400" spc="-5" dirty="0">
                <a:latin typeface="Arial"/>
                <a:cs typeface="Arial"/>
              </a:rPr>
              <a:t>extension, </a:t>
            </a:r>
            <a:r>
              <a:rPr sz="2400" dirty="0">
                <a:latin typeface="Arial"/>
                <a:cs typeface="Arial"/>
              </a:rPr>
              <a:t>red shift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  </a:t>
            </a:r>
            <a:r>
              <a:rPr sz="2400" spc="-5" dirty="0">
                <a:latin typeface="Arial"/>
                <a:cs typeface="Arial"/>
              </a:rPr>
              <a:t>galaxies, </a:t>
            </a:r>
            <a:r>
              <a:rPr sz="2400" dirty="0">
                <a:latin typeface="Arial"/>
                <a:cs typeface="Arial"/>
              </a:rPr>
              <a:t>text retrieval, tagging,</a:t>
            </a:r>
            <a:r>
              <a:rPr sz="2400" spc="-1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etc.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971804"/>
            <a:ext cx="7785100" cy="1653658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535"/>
              </a:spcBef>
              <a:buChar char="•"/>
              <a:tabLst>
                <a:tab pos="254000" algn="l"/>
                <a:tab pos="254635" algn="l"/>
              </a:tabLst>
            </a:pPr>
            <a:r>
              <a:rPr sz="3600" spc="-7" baseline="2314" dirty="0">
                <a:latin typeface="Arial"/>
                <a:cs typeface="Arial"/>
              </a:rPr>
              <a:t>Deep </a:t>
            </a:r>
            <a:r>
              <a:rPr sz="3600" baseline="2314" dirty="0">
                <a:latin typeface="Arial"/>
                <a:cs typeface="Arial"/>
              </a:rPr>
              <a:t>(Networks </a:t>
            </a:r>
            <a:r>
              <a:rPr sz="3600" spc="-7" baseline="2314" dirty="0">
                <a:latin typeface="Arial"/>
                <a:cs typeface="Arial"/>
              </a:rPr>
              <a:t>on) </a:t>
            </a:r>
            <a:r>
              <a:rPr sz="3600" baseline="2314" dirty="0">
                <a:latin typeface="Arial"/>
                <a:cs typeface="Arial"/>
              </a:rPr>
              <a:t>Sets </a:t>
            </a:r>
            <a:r>
              <a:rPr sz="2400" spc="-245" dirty="0">
                <a:latin typeface="DejaVu Serif"/>
                <a:cs typeface="DejaVu Serif"/>
              </a:rPr>
              <a:t>X </a:t>
            </a:r>
            <a:r>
              <a:rPr sz="2400" spc="-370" dirty="0">
                <a:latin typeface="DejaVu Serif"/>
                <a:cs typeface="DejaVu Serif"/>
              </a:rPr>
              <a:t>= </a:t>
            </a:r>
            <a:r>
              <a:rPr sz="2400" spc="-290" dirty="0">
                <a:latin typeface="DejaVu Serif"/>
                <a:cs typeface="DejaVu Serif"/>
              </a:rPr>
              <a:t>{x</a:t>
            </a:r>
            <a:r>
              <a:rPr sz="2550" spc="-434" baseline="-19607" dirty="0">
                <a:latin typeface="DejaVu Serif"/>
                <a:cs typeface="DejaVu Serif"/>
              </a:rPr>
              <a:t>1</a:t>
            </a:r>
            <a:r>
              <a:rPr sz="2400" spc="-290" dirty="0">
                <a:latin typeface="DejaVu Serif"/>
                <a:cs typeface="DejaVu Serif"/>
              </a:rPr>
              <a:t>,</a:t>
            </a:r>
            <a:r>
              <a:rPr sz="2400" spc="-150" dirty="0">
                <a:latin typeface="DejaVu Serif"/>
                <a:cs typeface="DejaVu Serif"/>
              </a:rPr>
              <a:t> </a:t>
            </a:r>
            <a:r>
              <a:rPr sz="2400" spc="-250" dirty="0">
                <a:latin typeface="DejaVu Serif"/>
                <a:cs typeface="DejaVu Serif"/>
              </a:rPr>
              <a:t>…x</a:t>
            </a:r>
            <a:r>
              <a:rPr sz="2550" spc="-375" baseline="-19607" dirty="0">
                <a:latin typeface="DejaVu Serif"/>
                <a:cs typeface="DejaVu Serif"/>
              </a:rPr>
              <a:t>n</a:t>
            </a:r>
            <a:r>
              <a:rPr sz="2400" spc="-250" dirty="0">
                <a:latin typeface="DejaVu Serif"/>
                <a:cs typeface="DejaVu Serif"/>
              </a:rPr>
              <a:t>}</a:t>
            </a:r>
            <a:endParaRPr sz="2400" dirty="0">
              <a:latin typeface="DejaVu Serif"/>
              <a:cs typeface="DejaVu Serif"/>
            </a:endParaRPr>
          </a:p>
          <a:p>
            <a:pPr marL="635000" marR="5080" lvl="1" indent="-241300">
              <a:lnSpc>
                <a:spcPts val="2800"/>
              </a:lnSpc>
              <a:spcBef>
                <a:spcPts val="590"/>
              </a:spcBef>
              <a:buChar char="•"/>
              <a:tabLst>
                <a:tab pos="635000" algn="l"/>
                <a:tab pos="635635" algn="l"/>
              </a:tabLst>
            </a:pPr>
            <a:r>
              <a:rPr sz="2400" spc="-5" dirty="0">
                <a:latin typeface="Arial"/>
                <a:cs typeface="Arial"/>
              </a:rPr>
              <a:t>Need </a:t>
            </a:r>
            <a:r>
              <a:rPr sz="2400" b="1" spc="-5" dirty="0">
                <a:latin typeface="Arial"/>
                <a:cs typeface="Arial"/>
              </a:rPr>
              <a:t>permutation invariance </a:t>
            </a:r>
            <a:r>
              <a:rPr sz="2400" dirty="0">
                <a:latin typeface="Arial"/>
                <a:cs typeface="Arial"/>
              </a:rPr>
              <a:t>for </a:t>
            </a:r>
            <a:r>
              <a:rPr sz="2400" spc="-5" dirty="0">
                <a:latin typeface="Arial"/>
                <a:cs typeface="Arial"/>
              </a:rPr>
              <a:t>elements in </a:t>
            </a:r>
            <a:r>
              <a:rPr sz="2400" dirty="0">
                <a:latin typeface="Arial"/>
                <a:cs typeface="Arial"/>
              </a:rPr>
              <a:t>set  (e.g. </a:t>
            </a:r>
            <a:r>
              <a:rPr sz="2400" spc="-5" dirty="0">
                <a:latin typeface="Arial"/>
                <a:cs typeface="Arial"/>
              </a:rPr>
              <a:t>LSTM doesn’t work </a:t>
            </a:r>
            <a:r>
              <a:rPr sz="2400" dirty="0">
                <a:latin typeface="Arial"/>
                <a:cs typeface="Arial"/>
              </a:rPr>
              <a:t>to </a:t>
            </a:r>
            <a:r>
              <a:rPr sz="2400" spc="-5" dirty="0">
                <a:latin typeface="Arial"/>
                <a:cs typeface="Arial"/>
              </a:rPr>
              <a:t>ingest</a:t>
            </a:r>
            <a:r>
              <a:rPr sz="2400" spc="-4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elements)</a:t>
            </a:r>
            <a:endParaRPr sz="2400" dirty="0">
              <a:latin typeface="Arial"/>
              <a:cs typeface="Arial"/>
            </a:endParaRPr>
          </a:p>
          <a:p>
            <a:pPr marL="635000" lvl="1" indent="-241300">
              <a:lnSpc>
                <a:spcPct val="100000"/>
              </a:lnSpc>
              <a:spcBef>
                <a:spcPts val="445"/>
              </a:spcBef>
              <a:buChar char="•"/>
              <a:tabLst>
                <a:tab pos="635000" algn="l"/>
                <a:tab pos="635635" algn="l"/>
              </a:tabLst>
            </a:pPr>
            <a:r>
              <a:rPr sz="2400" dirty="0">
                <a:latin typeface="Arial"/>
                <a:cs typeface="Arial"/>
              </a:rPr>
              <a:t>Theorem - </a:t>
            </a:r>
            <a:r>
              <a:rPr sz="2400" spc="-5" dirty="0">
                <a:latin typeface="Arial"/>
                <a:cs typeface="Arial"/>
              </a:rPr>
              <a:t>all </a:t>
            </a:r>
            <a:r>
              <a:rPr sz="2400" dirty="0">
                <a:latin typeface="Arial"/>
                <a:cs typeface="Arial"/>
              </a:rPr>
              <a:t>functions </a:t>
            </a:r>
            <a:r>
              <a:rPr sz="2400" spc="-5" dirty="0">
                <a:latin typeface="Arial"/>
                <a:cs typeface="Arial"/>
              </a:rPr>
              <a:t>are of </a:t>
            </a:r>
            <a:r>
              <a:rPr sz="2400" dirty="0">
                <a:latin typeface="Arial"/>
                <a:cs typeface="Arial"/>
              </a:rPr>
              <a:t>the</a:t>
            </a:r>
            <a:r>
              <a:rPr sz="2400" spc="-3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form*</a:t>
            </a: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722104"/>
            <a:ext cx="2276475" cy="78801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5045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Deep </a:t>
            </a:r>
            <a:r>
              <a:rPr dirty="0"/>
              <a:t>Sets (Zaheer </a:t>
            </a:r>
            <a:r>
              <a:rPr spc="-5" dirty="0"/>
              <a:t>et al.</a:t>
            </a:r>
            <a:r>
              <a:rPr spc="-90" dirty="0"/>
              <a:t> </a:t>
            </a:r>
            <a:r>
              <a:rPr spc="-5" dirty="0"/>
              <a:t>2017)</a:t>
            </a:r>
          </a:p>
        </p:txBody>
      </p:sp>
      <p:sp>
        <p:nvSpPr>
          <p:cNvPr id="3" name="object 3"/>
          <p:cNvSpPr/>
          <p:nvPr/>
        </p:nvSpPr>
        <p:spPr>
          <a:xfrm>
            <a:off x="326784" y="1944959"/>
            <a:ext cx="8817215" cy="28047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8300" y="938962"/>
            <a:ext cx="7058659" cy="46166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4292600" algn="l"/>
              </a:tabLst>
            </a:pPr>
            <a:r>
              <a:rPr sz="2400" dirty="0">
                <a:latin typeface="Arial"/>
                <a:cs typeface="Arial"/>
              </a:rPr>
              <a:t>Outliers </a:t>
            </a:r>
            <a:r>
              <a:rPr sz="2400" spc="-5" dirty="0">
                <a:latin typeface="Arial"/>
                <a:cs typeface="Arial"/>
              </a:rPr>
              <a:t>in </a:t>
            </a:r>
            <a:r>
              <a:rPr sz="2400" dirty="0">
                <a:latin typeface="Arial"/>
                <a:cs typeface="Arial"/>
              </a:rPr>
              <a:t>sets -</a:t>
            </a:r>
            <a:r>
              <a:rPr sz="2400" spc="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learn </a:t>
            </a:r>
            <a:r>
              <a:rPr sz="2400" dirty="0">
                <a:latin typeface="Arial"/>
                <a:cs typeface="Arial"/>
              </a:rPr>
              <a:t>function	</a:t>
            </a:r>
            <a:r>
              <a:rPr sz="2400" spc="-75" dirty="0">
                <a:latin typeface="DejaVu Serif"/>
                <a:cs typeface="DejaVu Serif"/>
              </a:rPr>
              <a:t>f(X) </a:t>
            </a:r>
            <a:r>
              <a:rPr sz="2400" spc="-5" dirty="0">
                <a:latin typeface="Arial"/>
                <a:cs typeface="Arial"/>
              </a:rPr>
              <a:t>on </a:t>
            </a:r>
            <a:r>
              <a:rPr sz="2400" dirty="0">
                <a:latin typeface="Arial"/>
                <a:cs typeface="Arial"/>
              </a:rPr>
              <a:t>set such</a:t>
            </a:r>
            <a:r>
              <a:rPr sz="2400" spc="-229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that</a:t>
            </a:r>
          </a:p>
        </p:txBody>
      </p:sp>
      <p:sp>
        <p:nvSpPr>
          <p:cNvPr id="5" name="object 5"/>
          <p:cNvSpPr/>
          <p:nvPr/>
        </p:nvSpPr>
        <p:spPr>
          <a:xfrm>
            <a:off x="8197608" y="4547260"/>
            <a:ext cx="889000" cy="539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342880"/>
            <a:ext cx="5014913" cy="52990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1770">
              <a:lnSpc>
                <a:spcPts val="3250"/>
              </a:lnSpc>
              <a:spcBef>
                <a:spcPts val="90"/>
              </a:spcBef>
            </a:pPr>
            <a:r>
              <a:rPr sz="2750" spc="-10" dirty="0"/>
              <a:t>Deep </a:t>
            </a:r>
            <a:r>
              <a:rPr sz="2750" spc="-5" dirty="0"/>
              <a:t>Sets with </a:t>
            </a:r>
            <a:r>
              <a:rPr sz="2750" spc="-10" dirty="0"/>
              <a:t>Attention</a:t>
            </a:r>
            <a:r>
              <a:rPr sz="2750" spc="-105" dirty="0"/>
              <a:t> </a:t>
            </a:r>
            <a:r>
              <a:rPr sz="2750" spc="-10" dirty="0"/>
              <a:t>aka</a:t>
            </a:r>
            <a:endParaRPr sz="2750"/>
          </a:p>
          <a:p>
            <a:pPr marL="191770">
              <a:lnSpc>
                <a:spcPts val="3250"/>
              </a:lnSpc>
              <a:spcBef>
                <a:spcPts val="5"/>
              </a:spcBef>
            </a:pPr>
            <a:r>
              <a:rPr sz="2750" spc="-5" dirty="0"/>
              <a:t>Multi-Instance Learning (Ilse, </a:t>
            </a:r>
            <a:r>
              <a:rPr sz="2750" spc="-30" dirty="0"/>
              <a:t>Tomczak, </a:t>
            </a:r>
            <a:r>
              <a:rPr sz="2750" spc="-15" dirty="0"/>
              <a:t>Welling,</a:t>
            </a:r>
            <a:r>
              <a:rPr sz="2750" spc="15" dirty="0"/>
              <a:t> </a:t>
            </a:r>
            <a:r>
              <a:rPr sz="2750" spc="-5" dirty="0"/>
              <a:t>’18)</a:t>
            </a:r>
            <a:endParaRPr sz="2750"/>
          </a:p>
        </p:txBody>
      </p:sp>
      <p:sp>
        <p:nvSpPr>
          <p:cNvPr id="4" name="object 4"/>
          <p:cNvSpPr txBox="1"/>
          <p:nvPr/>
        </p:nvSpPr>
        <p:spPr>
          <a:xfrm>
            <a:off x="368300" y="1244600"/>
            <a:ext cx="7715884" cy="1534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ts val="2840"/>
              </a:lnSpc>
              <a:spcBef>
                <a:spcPts val="10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Multiple Instance</a:t>
            </a:r>
            <a:r>
              <a:rPr sz="2400" spc="-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  <a:p>
            <a:pPr marL="254000" marR="5080">
              <a:lnSpc>
                <a:spcPts val="2800"/>
              </a:lnSpc>
              <a:spcBef>
                <a:spcPts val="120"/>
              </a:spcBef>
            </a:pPr>
            <a:r>
              <a:rPr sz="2400" dirty="0">
                <a:latin typeface="Arial"/>
                <a:cs typeface="Arial"/>
              </a:rPr>
              <a:t>Set contains </a:t>
            </a:r>
            <a:r>
              <a:rPr sz="2400" spc="-5" dirty="0">
                <a:latin typeface="Arial"/>
                <a:cs typeface="Arial"/>
              </a:rPr>
              <a:t>one </a:t>
            </a:r>
            <a:r>
              <a:rPr sz="2400" dirty="0">
                <a:latin typeface="Arial"/>
                <a:cs typeface="Arial"/>
              </a:rPr>
              <a:t>(or more) </a:t>
            </a:r>
            <a:r>
              <a:rPr sz="2400" spc="-5" dirty="0">
                <a:latin typeface="Arial"/>
                <a:cs typeface="Arial"/>
              </a:rPr>
              <a:t>elements with desirable  property </a:t>
            </a:r>
            <a:r>
              <a:rPr sz="2400" dirty="0">
                <a:latin typeface="Arial"/>
                <a:cs typeface="Arial"/>
              </a:rPr>
              <a:t>(drug </a:t>
            </a:r>
            <a:r>
              <a:rPr sz="2400" spc="-25" dirty="0">
                <a:latin typeface="Arial"/>
                <a:cs typeface="Arial"/>
              </a:rPr>
              <a:t>discovery, </a:t>
            </a:r>
            <a:r>
              <a:rPr sz="2400" dirty="0">
                <a:latin typeface="Arial"/>
                <a:cs typeface="Arial"/>
              </a:rPr>
              <a:t>keychain). Identify those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sets.</a:t>
            </a:r>
            <a:endParaRPr sz="24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4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spc="-5" dirty="0">
                <a:latin typeface="Arial"/>
                <a:cs typeface="Arial"/>
              </a:rPr>
              <a:t>Deep </a:t>
            </a:r>
            <a:r>
              <a:rPr sz="2400" dirty="0">
                <a:latin typeface="Arial"/>
                <a:cs typeface="Arial"/>
              </a:rPr>
              <a:t>Sets </a:t>
            </a:r>
            <a:r>
              <a:rPr sz="2400" spc="-5" dirty="0">
                <a:latin typeface="Arial"/>
                <a:cs typeface="Arial"/>
              </a:rPr>
              <a:t>have </a:t>
            </a:r>
            <a:r>
              <a:rPr sz="2400" dirty="0">
                <a:latin typeface="Arial"/>
                <a:cs typeface="Arial"/>
              </a:rPr>
              <a:t>trouble focusing, </a:t>
            </a:r>
            <a:r>
              <a:rPr sz="2400" spc="-5" dirty="0">
                <a:latin typeface="Arial"/>
                <a:cs typeface="Arial"/>
              </a:rPr>
              <a:t>hence weigh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300" y="4102404"/>
            <a:ext cx="66300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0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Attention function </a:t>
            </a:r>
            <a:r>
              <a:rPr sz="2400" spc="-5" dirty="0">
                <a:latin typeface="Arial"/>
                <a:cs typeface="Arial"/>
              </a:rPr>
              <a:t>e.g. </a:t>
            </a:r>
            <a:endParaRPr sz="3600" baseline="-10416" dirty="0">
              <a:latin typeface="DejaVu Sans"/>
              <a:cs typeface="DejaVu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952750"/>
            <a:ext cx="6477000" cy="97971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314" y="4064616"/>
            <a:ext cx="3352800" cy="6070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74A834-6F0E-4D13-9896-78383F6DE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529" y="121412"/>
            <a:ext cx="8790940" cy="400110"/>
          </a:xfrm>
        </p:spPr>
        <p:txBody>
          <a:bodyPr wrap="square" lIns="0" tIns="0" rIns="0" bIns="0" anchor="t">
            <a:spAutoFit/>
          </a:bodyPr>
          <a:lstStyle/>
          <a:p>
            <a:r>
              <a:rPr lang="zh-TW"/>
              <a:t>Deep Sets</a:t>
            </a: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D1D6B476-197B-4B1F-BCB5-F53D9DCDD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81" y="2094245"/>
            <a:ext cx="8262014" cy="1782405"/>
          </a:xfrm>
          <a:prstGeom prst="rect">
            <a:avLst/>
          </a:prstGeom>
        </p:spPr>
      </p:pic>
      <p:pic>
        <p:nvPicPr>
          <p:cNvPr id="6" name="圖片 6">
            <a:extLst>
              <a:ext uri="{FF2B5EF4-FFF2-40B4-BE49-F238E27FC236}">
                <a16:creationId xmlns:a16="http://schemas.microsoft.com/office/drawing/2014/main" id="{DE5FCA42-50AD-4732-8B05-63C8856BC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21" y="1709227"/>
            <a:ext cx="8296133" cy="39439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35C1FFE-3890-47E3-AFD3-AEB4FCD425CA}"/>
              </a:ext>
            </a:extLst>
          </p:cNvPr>
          <p:cNvSpPr/>
          <p:nvPr/>
        </p:nvSpPr>
        <p:spPr>
          <a:xfrm>
            <a:off x="4285397" y="1449222"/>
            <a:ext cx="4375813" cy="25674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682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data-sci.info/wp-content/uploads/2017/06/%E8%9E%A2%E5%B9%95%E6%88%AA%E5%9C%96-2017-06-24-16.35.44-1024x64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3" r="52467" b="4364"/>
          <a:stretch/>
        </p:blipFill>
        <p:spPr bwMode="auto">
          <a:xfrm>
            <a:off x="2697807" y="38953"/>
            <a:ext cx="4537070" cy="49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DB0E7A57-6E47-4EBC-8943-F7606EA0133D}"/>
              </a:ext>
            </a:extLst>
          </p:cNvPr>
          <p:cNvSpPr txBox="1"/>
          <p:nvPr/>
        </p:nvSpPr>
        <p:spPr>
          <a:xfrm>
            <a:off x="428199" y="27039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2800" b="1" spc="-5">
                <a:latin typeface="Arial"/>
                <a:ea typeface="新細明體"/>
                <a:cs typeface="Arial"/>
              </a:rPr>
              <a:t>point </a:t>
            </a:r>
            <a:r>
              <a:rPr lang="en-US" altLang="zh-TW" sz="2800" b="1">
                <a:latin typeface="Arial"/>
                <a:ea typeface="新細明體"/>
                <a:cs typeface="Arial"/>
              </a:rPr>
              <a:t>clouds</a:t>
            </a:r>
          </a:p>
        </p:txBody>
      </p:sp>
    </p:spTree>
    <p:extLst>
      <p:ext uri="{BB962C8B-B14F-4D97-AF65-F5344CB8AC3E}">
        <p14:creationId xmlns:p14="http://schemas.microsoft.com/office/powerpoint/2010/main" val="497585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39497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1770">
              <a:lnSpc>
                <a:spcPts val="3250"/>
              </a:lnSpc>
              <a:spcBef>
                <a:spcPts val="90"/>
              </a:spcBef>
            </a:pPr>
            <a:r>
              <a:rPr sz="2750" spc="-10" dirty="0"/>
              <a:t>Deep </a:t>
            </a:r>
            <a:r>
              <a:rPr sz="2750" spc="-5" dirty="0"/>
              <a:t>Sets with </a:t>
            </a:r>
            <a:r>
              <a:rPr sz="2750" spc="-10" dirty="0"/>
              <a:t>Attention</a:t>
            </a:r>
            <a:r>
              <a:rPr sz="2750" spc="-105" dirty="0"/>
              <a:t> </a:t>
            </a:r>
            <a:r>
              <a:rPr sz="2750" spc="-10" dirty="0"/>
              <a:t>aka</a:t>
            </a:r>
            <a:endParaRPr sz="2750"/>
          </a:p>
          <a:p>
            <a:pPr marL="191770">
              <a:lnSpc>
                <a:spcPts val="3250"/>
              </a:lnSpc>
              <a:spcBef>
                <a:spcPts val="5"/>
              </a:spcBef>
            </a:pPr>
            <a:r>
              <a:rPr sz="2750" spc="-5" dirty="0"/>
              <a:t>Multi-Instance Learning (Ilse, </a:t>
            </a:r>
            <a:r>
              <a:rPr sz="2750" spc="-30" dirty="0"/>
              <a:t>Tomczak, </a:t>
            </a:r>
            <a:r>
              <a:rPr sz="2750" spc="-15" dirty="0"/>
              <a:t>Welling,</a:t>
            </a:r>
            <a:r>
              <a:rPr sz="2750" spc="15" dirty="0"/>
              <a:t> </a:t>
            </a:r>
            <a:r>
              <a:rPr sz="2750" spc="-5" dirty="0"/>
              <a:t>’18)</a:t>
            </a:r>
            <a:endParaRPr sz="2750"/>
          </a:p>
        </p:txBody>
      </p:sp>
      <p:sp>
        <p:nvSpPr>
          <p:cNvPr id="4" name="object 4"/>
          <p:cNvSpPr/>
          <p:nvPr/>
        </p:nvSpPr>
        <p:spPr>
          <a:xfrm>
            <a:off x="369627" y="1730423"/>
            <a:ext cx="8686800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8300" y="1295400"/>
            <a:ext cx="5262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Identifying sets that contain the </a:t>
            </a:r>
            <a:r>
              <a:rPr sz="2400" spc="-5" dirty="0">
                <a:latin typeface="Arial"/>
                <a:cs typeface="Arial"/>
              </a:rPr>
              <a:t>digit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‘9’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1250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Outline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5600" y="4479354"/>
            <a:ext cx="1449070" cy="635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2090"/>
              </a:lnSpc>
            </a:pPr>
            <a:r>
              <a:rPr sz="1800" b="1" dirty="0">
                <a:latin typeface="Arial"/>
                <a:cs typeface="Arial"/>
              </a:rPr>
              <a:t>6.</a:t>
            </a:r>
            <a:r>
              <a:rPr sz="1800" b="1" spc="-18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Resources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985494"/>
            <a:ext cx="6196965" cy="344233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440"/>
              </a:spcBef>
              <a:buAutoNum type="arabicPeriod"/>
              <a:tabLst>
                <a:tab pos="254635" algn="l"/>
              </a:tabLst>
            </a:pPr>
            <a:r>
              <a:rPr sz="1800" b="1" spc="-15" dirty="0">
                <a:latin typeface="Arial"/>
                <a:cs typeface="Arial"/>
              </a:rPr>
              <a:t>Watson </a:t>
            </a:r>
            <a:r>
              <a:rPr sz="1800" b="1" spc="-5" dirty="0">
                <a:latin typeface="Arial"/>
                <a:cs typeface="Arial"/>
              </a:rPr>
              <a:t>Nadaraya</a:t>
            </a:r>
            <a:r>
              <a:rPr sz="1800" b="1" dirty="0">
                <a:latin typeface="Arial"/>
                <a:cs typeface="Arial"/>
              </a:rPr>
              <a:t> Estimator</a:t>
            </a:r>
            <a:endParaRPr sz="18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54635" algn="l"/>
              </a:tabLst>
            </a:pPr>
            <a:r>
              <a:rPr sz="1800" b="1" dirty="0">
                <a:latin typeface="Arial"/>
                <a:cs typeface="Arial"/>
              </a:rPr>
              <a:t>Pooling</a:t>
            </a:r>
            <a:endParaRPr sz="1800">
              <a:latin typeface="Arial"/>
              <a:cs typeface="Arial"/>
            </a:endParaRPr>
          </a:p>
          <a:p>
            <a:pPr marL="584200" lvl="1" indent="-190500">
              <a:lnSpc>
                <a:spcPct val="100000"/>
              </a:lnSpc>
              <a:spcBef>
                <a:spcPts val="340"/>
              </a:spcBef>
              <a:buChar char="•"/>
              <a:tabLst>
                <a:tab pos="584200" algn="l"/>
              </a:tabLst>
            </a:pPr>
            <a:r>
              <a:rPr sz="1800" dirty="0">
                <a:latin typeface="Arial"/>
                <a:cs typeface="Arial"/>
              </a:rPr>
              <a:t>Single </a:t>
            </a:r>
            <a:r>
              <a:rPr sz="1800" spc="-5" dirty="0">
                <a:latin typeface="Arial"/>
                <a:cs typeface="Arial"/>
              </a:rPr>
              <a:t>objects </a:t>
            </a:r>
            <a:r>
              <a:rPr sz="1800" dirty="0">
                <a:latin typeface="Arial"/>
                <a:cs typeface="Arial"/>
              </a:rPr>
              <a:t>- Pooling to </a:t>
            </a:r>
            <a:r>
              <a:rPr sz="1800" spc="-5" dirty="0">
                <a:latin typeface="Arial"/>
                <a:cs typeface="Arial"/>
              </a:rPr>
              <a:t>attention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pooling</a:t>
            </a:r>
            <a:endParaRPr sz="1800">
              <a:latin typeface="Arial"/>
              <a:cs typeface="Arial"/>
            </a:endParaRPr>
          </a:p>
          <a:p>
            <a:pPr marL="584200" lvl="1" indent="-190500">
              <a:lnSpc>
                <a:spcPct val="100000"/>
              </a:lnSpc>
              <a:spcBef>
                <a:spcPts val="439"/>
              </a:spcBef>
              <a:buChar char="•"/>
              <a:tabLst>
                <a:tab pos="584200" algn="l"/>
              </a:tabLst>
            </a:pPr>
            <a:r>
              <a:rPr sz="1800" spc="-5" dirty="0">
                <a:latin typeface="Arial"/>
                <a:cs typeface="Arial"/>
              </a:rPr>
              <a:t>Hierarchical </a:t>
            </a:r>
            <a:r>
              <a:rPr sz="1800" dirty="0">
                <a:latin typeface="Arial"/>
                <a:cs typeface="Arial"/>
              </a:rPr>
              <a:t>structures - </a:t>
            </a:r>
            <a:r>
              <a:rPr sz="1800" spc="-5" dirty="0">
                <a:latin typeface="Arial"/>
                <a:cs typeface="Arial"/>
              </a:rPr>
              <a:t>Hierarchical attention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254000" indent="-241300">
              <a:lnSpc>
                <a:spcPts val="2130"/>
              </a:lnSpc>
              <a:spcBef>
                <a:spcPts val="340"/>
              </a:spcBef>
              <a:buAutoNum type="arabicPeriod"/>
              <a:tabLst>
                <a:tab pos="254635" algn="l"/>
              </a:tabLst>
            </a:pPr>
            <a:r>
              <a:rPr sz="1800" b="1" dirty="0">
                <a:latin typeface="Arial"/>
                <a:cs typeface="Arial"/>
              </a:rPr>
              <a:t>Iterative</a:t>
            </a:r>
            <a:r>
              <a:rPr sz="1800" b="1" spc="-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Pooling</a:t>
            </a:r>
            <a:endParaRPr sz="1800">
              <a:latin typeface="Arial"/>
              <a:cs typeface="Arial"/>
            </a:endParaRPr>
          </a:p>
          <a:p>
            <a:pPr marL="254000">
              <a:lnSpc>
                <a:spcPts val="2130"/>
              </a:lnSpc>
            </a:pPr>
            <a:r>
              <a:rPr sz="1800" dirty="0">
                <a:latin typeface="Arial"/>
                <a:cs typeface="Arial"/>
              </a:rPr>
              <a:t>Question </a:t>
            </a:r>
            <a:r>
              <a:rPr sz="1800" spc="-5" dirty="0">
                <a:latin typeface="Arial"/>
                <a:cs typeface="Arial"/>
              </a:rPr>
              <a:t>answering </a:t>
            </a:r>
            <a:r>
              <a:rPr sz="1800" dirty="0">
                <a:latin typeface="Arial"/>
                <a:cs typeface="Arial"/>
              </a:rPr>
              <a:t>/ memory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networks</a:t>
            </a:r>
            <a:endParaRPr sz="1800">
              <a:latin typeface="Arial"/>
              <a:cs typeface="Arial"/>
            </a:endParaRPr>
          </a:p>
          <a:p>
            <a:pPr marL="254000" indent="-241300">
              <a:lnSpc>
                <a:spcPts val="2130"/>
              </a:lnSpc>
              <a:spcBef>
                <a:spcPts val="340"/>
              </a:spcBef>
              <a:buAutoNum type="arabicPeriod" startAt="4"/>
              <a:tabLst>
                <a:tab pos="254635" algn="l"/>
              </a:tabLst>
            </a:pPr>
            <a:r>
              <a:rPr sz="1800" b="1" dirty="0">
                <a:latin typeface="Arial"/>
                <a:cs typeface="Arial"/>
              </a:rPr>
              <a:t>Iterative Pooling </a:t>
            </a:r>
            <a:r>
              <a:rPr sz="1800" b="1" spc="-5" dirty="0">
                <a:latin typeface="Arial"/>
                <a:cs typeface="Arial"/>
              </a:rPr>
              <a:t>and</a:t>
            </a:r>
            <a:r>
              <a:rPr sz="1800" b="1" spc="-1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Generation</a:t>
            </a:r>
            <a:endParaRPr sz="1800">
              <a:latin typeface="Arial"/>
              <a:cs typeface="Arial"/>
            </a:endParaRPr>
          </a:p>
          <a:p>
            <a:pPr marL="254000">
              <a:lnSpc>
                <a:spcPts val="2130"/>
              </a:lnSpc>
            </a:pPr>
            <a:r>
              <a:rPr sz="1800" spc="-5" dirty="0">
                <a:latin typeface="Arial"/>
                <a:cs typeface="Arial"/>
              </a:rPr>
              <a:t>Neural </a:t>
            </a:r>
            <a:r>
              <a:rPr sz="1800" dirty="0">
                <a:latin typeface="Arial"/>
                <a:cs typeface="Arial"/>
              </a:rPr>
              <a:t>machine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translation</a:t>
            </a:r>
            <a:endParaRPr sz="180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439"/>
              </a:spcBef>
              <a:buAutoNum type="arabicPeriod" startAt="5"/>
              <a:tabLst>
                <a:tab pos="254635" algn="l"/>
              </a:tabLst>
            </a:pPr>
            <a:r>
              <a:rPr sz="1800" b="1" dirty="0">
                <a:latin typeface="Arial"/>
                <a:cs typeface="Arial"/>
              </a:rPr>
              <a:t>Multiple </a:t>
            </a:r>
            <a:r>
              <a:rPr sz="1800" b="1" spc="-5" dirty="0">
                <a:latin typeface="Arial"/>
                <a:cs typeface="Arial"/>
              </a:rPr>
              <a:t>Attention</a:t>
            </a:r>
            <a:r>
              <a:rPr sz="1800" b="1" spc="-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Heads</a:t>
            </a:r>
            <a:endParaRPr sz="1800">
              <a:latin typeface="Arial"/>
              <a:cs typeface="Arial"/>
            </a:endParaRPr>
          </a:p>
          <a:p>
            <a:pPr marL="584200" lvl="1" indent="-190500">
              <a:lnSpc>
                <a:spcPct val="100000"/>
              </a:lnSpc>
              <a:spcBef>
                <a:spcPts val="340"/>
              </a:spcBef>
              <a:buChar char="•"/>
              <a:tabLst>
                <a:tab pos="584200" algn="l"/>
              </a:tabLst>
            </a:pPr>
            <a:r>
              <a:rPr sz="1800" spc="-10" dirty="0">
                <a:latin typeface="Arial"/>
                <a:cs typeface="Arial"/>
              </a:rPr>
              <a:t>Transformers </a:t>
            </a:r>
            <a:r>
              <a:rPr sz="1800" dirty="0">
                <a:latin typeface="Arial"/>
                <a:cs typeface="Arial"/>
              </a:rPr>
              <a:t>/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BERT</a:t>
            </a:r>
            <a:endParaRPr sz="1800">
              <a:latin typeface="Arial"/>
              <a:cs typeface="Arial"/>
            </a:endParaRPr>
          </a:p>
          <a:p>
            <a:pPr marL="584200" lvl="1" indent="-190500">
              <a:lnSpc>
                <a:spcPct val="100000"/>
              </a:lnSpc>
              <a:spcBef>
                <a:spcPts val="340"/>
              </a:spcBef>
              <a:buChar char="•"/>
              <a:tabLst>
                <a:tab pos="584200" algn="l"/>
              </a:tabLst>
            </a:pPr>
            <a:r>
              <a:rPr sz="1800" spc="-5" dirty="0">
                <a:latin typeface="Arial"/>
                <a:cs typeface="Arial"/>
              </a:rPr>
              <a:t>Lightweight, </a:t>
            </a:r>
            <a:r>
              <a:rPr sz="1800" dirty="0">
                <a:latin typeface="Arial"/>
                <a:cs typeface="Arial"/>
              </a:rPr>
              <a:t>structured,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sparse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1770">
              <a:lnSpc>
                <a:spcPts val="3250"/>
              </a:lnSpc>
              <a:spcBef>
                <a:spcPts val="90"/>
              </a:spcBef>
            </a:pPr>
            <a:r>
              <a:rPr sz="2750" spc="-10" dirty="0"/>
              <a:t>Deep </a:t>
            </a:r>
            <a:r>
              <a:rPr sz="2750" spc="-5" dirty="0"/>
              <a:t>Sets with </a:t>
            </a:r>
            <a:r>
              <a:rPr sz="2750" spc="-10" dirty="0"/>
              <a:t>Attention</a:t>
            </a:r>
            <a:r>
              <a:rPr sz="2750" spc="-105" dirty="0"/>
              <a:t> </a:t>
            </a:r>
            <a:r>
              <a:rPr sz="2750" spc="-10" dirty="0"/>
              <a:t>aka</a:t>
            </a:r>
            <a:endParaRPr sz="2750"/>
          </a:p>
          <a:p>
            <a:pPr marL="191770">
              <a:lnSpc>
                <a:spcPts val="3250"/>
              </a:lnSpc>
              <a:spcBef>
                <a:spcPts val="5"/>
              </a:spcBef>
            </a:pPr>
            <a:r>
              <a:rPr sz="2750" spc="-5" dirty="0"/>
              <a:t>Multi-Instance Learning (Ilse, </a:t>
            </a:r>
            <a:r>
              <a:rPr sz="2750" spc="-30" dirty="0"/>
              <a:t>Tomczak, </a:t>
            </a:r>
            <a:r>
              <a:rPr sz="2750" spc="-15" dirty="0"/>
              <a:t>Welling,</a:t>
            </a:r>
            <a:r>
              <a:rPr sz="2750" spc="15" dirty="0"/>
              <a:t> </a:t>
            </a:r>
            <a:r>
              <a:rPr sz="2750" spc="-5" dirty="0"/>
              <a:t>’18)</a:t>
            </a:r>
            <a:endParaRPr sz="2750"/>
          </a:p>
        </p:txBody>
      </p:sp>
      <p:sp>
        <p:nvSpPr>
          <p:cNvPr id="3" name="object 3"/>
          <p:cNvSpPr/>
          <p:nvPr/>
        </p:nvSpPr>
        <p:spPr>
          <a:xfrm>
            <a:off x="12056" y="1183518"/>
            <a:ext cx="9119878" cy="22928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84098" y="3606800"/>
            <a:ext cx="1008380" cy="7473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88900">
              <a:lnSpc>
                <a:spcPts val="2800"/>
              </a:lnSpc>
              <a:spcBef>
                <a:spcPts val="259"/>
              </a:spcBef>
            </a:pPr>
            <a:r>
              <a:rPr sz="2400" dirty="0">
                <a:latin typeface="Arial"/>
                <a:cs typeface="Arial"/>
              </a:rPr>
              <a:t>tissue  sample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92400" y="3606800"/>
            <a:ext cx="1381125" cy="7473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2800"/>
              </a:lnSpc>
              <a:spcBef>
                <a:spcPts val="259"/>
              </a:spcBef>
            </a:pPr>
            <a:r>
              <a:rPr sz="2400" spc="-5" dirty="0">
                <a:latin typeface="Arial"/>
                <a:cs typeface="Arial"/>
              </a:rPr>
              <a:t>windowed  </a:t>
            </a:r>
            <a:r>
              <a:rPr sz="2400" dirty="0">
                <a:latin typeface="Arial"/>
                <a:cs typeface="Arial"/>
              </a:rPr>
              <a:t>cell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nuclei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78400" y="3606800"/>
            <a:ext cx="1431925" cy="7473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406400" marR="5080" indent="-394335">
              <a:lnSpc>
                <a:spcPts val="2800"/>
              </a:lnSpc>
              <a:spcBef>
                <a:spcPts val="259"/>
              </a:spcBef>
            </a:pPr>
            <a:r>
              <a:rPr sz="2400" dirty="0">
                <a:latin typeface="Arial"/>
                <a:cs typeface="Arial"/>
              </a:rPr>
              <a:t>cancerous  cells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29601" y="3606800"/>
            <a:ext cx="1195070" cy="74739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88900" marR="5080" indent="-76200">
              <a:lnSpc>
                <a:spcPts val="2800"/>
              </a:lnSpc>
              <a:spcBef>
                <a:spcPts val="259"/>
              </a:spcBef>
            </a:pPr>
            <a:r>
              <a:rPr sz="2400" spc="-5" dirty="0">
                <a:latin typeface="Arial"/>
                <a:cs typeface="Arial"/>
              </a:rPr>
              <a:t>attention  </a:t>
            </a:r>
            <a:r>
              <a:rPr sz="2400" dirty="0">
                <a:latin typeface="Arial"/>
                <a:cs typeface="Arial"/>
              </a:rPr>
              <a:t>weights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6210300" cy="8591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340"/>
              </a:spcBef>
            </a:pPr>
            <a:r>
              <a:rPr spc="-5" dirty="0"/>
              <a:t>Bag </a:t>
            </a:r>
            <a:r>
              <a:rPr dirty="0"/>
              <a:t>of words (Salton &amp; McGill,</a:t>
            </a:r>
            <a:r>
              <a:rPr spc="-100" dirty="0"/>
              <a:t> </a:t>
            </a:r>
            <a:r>
              <a:rPr spc="-5" dirty="0"/>
              <a:t>1986)  </a:t>
            </a:r>
            <a:r>
              <a:rPr spc="-30" dirty="0"/>
              <a:t>Word2Vec </a:t>
            </a:r>
            <a:r>
              <a:rPr dirty="0"/>
              <a:t>(Mikolov </a:t>
            </a:r>
            <a:r>
              <a:rPr spc="-5" dirty="0"/>
              <a:t>et al.,</a:t>
            </a:r>
            <a:r>
              <a:rPr dirty="0"/>
              <a:t> </a:t>
            </a:r>
            <a:r>
              <a:rPr spc="-5" dirty="0"/>
              <a:t>2013)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300" y="1371600"/>
            <a:ext cx="815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Embed </a:t>
            </a:r>
            <a:r>
              <a:rPr sz="2400" spc="-5" dirty="0">
                <a:latin typeface="Arial"/>
                <a:cs typeface="Arial"/>
              </a:rPr>
              <a:t>each word in </a:t>
            </a:r>
            <a:r>
              <a:rPr sz="2400" dirty="0">
                <a:latin typeface="Arial"/>
                <a:cs typeface="Arial"/>
              </a:rPr>
              <a:t>sentence (word2vec, </a:t>
            </a:r>
            <a:r>
              <a:rPr sz="2400" spc="-30" dirty="0">
                <a:latin typeface="Arial"/>
                <a:cs typeface="Arial"/>
              </a:rPr>
              <a:t>binary, </a:t>
            </a:r>
            <a:r>
              <a:rPr sz="2400" dirty="0">
                <a:latin typeface="Arial"/>
                <a:cs typeface="Arial"/>
              </a:rPr>
              <a:t>GRU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1724558"/>
            <a:ext cx="2372360" cy="8896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Add them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Classify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0655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8755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4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86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08302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46402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4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0C6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26791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64891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4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498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95471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33571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5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7BC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68300" y="3365500"/>
            <a:ext cx="4415155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ndale Mono"/>
                <a:cs typeface="Andale Mono"/>
              </a:rPr>
              <a:t>The tutorial is</a:t>
            </a:r>
            <a:r>
              <a:rPr sz="2400" spc="-90" dirty="0">
                <a:latin typeface="Andale Mono"/>
                <a:cs typeface="Andale Mono"/>
              </a:rPr>
              <a:t> </a:t>
            </a:r>
            <a:r>
              <a:rPr sz="2400" dirty="0">
                <a:latin typeface="Andale Mono"/>
                <a:cs typeface="Andale Mono"/>
              </a:rPr>
              <a:t>awesome.</a:t>
            </a:r>
            <a:endParaRPr sz="2400">
              <a:latin typeface="Andale Mono"/>
              <a:cs typeface="Andale Mono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500">
              <a:latin typeface="Times New Roman"/>
              <a:cs typeface="Times New Roman"/>
            </a:endParaRPr>
          </a:p>
          <a:p>
            <a:pPr marL="838200">
              <a:lnSpc>
                <a:spcPct val="100000"/>
              </a:lnSpc>
              <a:tabLst>
                <a:tab pos="1942464" algn="l"/>
                <a:tab pos="2984500" algn="l"/>
              </a:tabLst>
            </a:pPr>
            <a:r>
              <a:rPr sz="2400" dirty="0">
                <a:latin typeface="Arial"/>
                <a:cs typeface="Arial"/>
              </a:rPr>
              <a:t>+	+	+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473" y="2064370"/>
            <a:ext cx="2987963" cy="12145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6210300" cy="8591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340"/>
              </a:spcBef>
            </a:pPr>
            <a:r>
              <a:rPr spc="-5" dirty="0"/>
              <a:t>Bag </a:t>
            </a:r>
            <a:r>
              <a:rPr dirty="0"/>
              <a:t>of words (Salton &amp; McGill,</a:t>
            </a:r>
            <a:r>
              <a:rPr spc="-100" dirty="0"/>
              <a:t> </a:t>
            </a:r>
            <a:r>
              <a:rPr spc="-5" dirty="0"/>
              <a:t>1986)  </a:t>
            </a:r>
            <a:r>
              <a:rPr spc="-30" dirty="0"/>
              <a:t>Word2Vec </a:t>
            </a:r>
            <a:r>
              <a:rPr dirty="0"/>
              <a:t>(Mikolov </a:t>
            </a:r>
            <a:r>
              <a:rPr spc="-5" dirty="0"/>
              <a:t>et al.,</a:t>
            </a:r>
            <a:r>
              <a:rPr dirty="0"/>
              <a:t> </a:t>
            </a:r>
            <a:r>
              <a:rPr spc="-5" dirty="0"/>
              <a:t>2013)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300" y="1371600"/>
            <a:ext cx="815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Embed </a:t>
            </a:r>
            <a:r>
              <a:rPr sz="2400" spc="-5" dirty="0">
                <a:latin typeface="Arial"/>
                <a:cs typeface="Arial"/>
              </a:rPr>
              <a:t>each word in </a:t>
            </a:r>
            <a:r>
              <a:rPr sz="2400" dirty="0">
                <a:latin typeface="Arial"/>
                <a:cs typeface="Arial"/>
              </a:rPr>
              <a:t>sentence (word2vec, </a:t>
            </a:r>
            <a:r>
              <a:rPr sz="2400" spc="-30" dirty="0">
                <a:latin typeface="Arial"/>
                <a:cs typeface="Arial"/>
              </a:rPr>
              <a:t>binary, </a:t>
            </a:r>
            <a:r>
              <a:rPr sz="2400" dirty="0">
                <a:latin typeface="Arial"/>
                <a:cs typeface="Arial"/>
              </a:rPr>
              <a:t>GRU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1724558"/>
            <a:ext cx="2372360" cy="8896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Add them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Classify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0655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8755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4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7A7B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72158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10258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4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498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9405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97505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4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704729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42829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5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64849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502949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5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86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00585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638685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5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0C6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19074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757174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5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498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687767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725867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5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7BC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68300" y="3365601"/>
            <a:ext cx="8438515" cy="112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ndale Mono"/>
                <a:cs typeface="Andale Mono"/>
              </a:rPr>
              <a:t>Alex is obnoxious but the tutorial is</a:t>
            </a:r>
            <a:r>
              <a:rPr sz="2400" spc="-70" dirty="0">
                <a:latin typeface="Andale Mono"/>
                <a:cs typeface="Andale Mono"/>
              </a:rPr>
              <a:t> </a:t>
            </a:r>
            <a:r>
              <a:rPr sz="2400" spc="-5" dirty="0">
                <a:latin typeface="Andale Mono"/>
                <a:cs typeface="Andale Mono"/>
              </a:rPr>
              <a:t>awesome.</a:t>
            </a:r>
            <a:endParaRPr sz="2400">
              <a:latin typeface="Andale Mono"/>
              <a:cs typeface="Andale Mono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00">
              <a:latin typeface="Times New Roman"/>
              <a:cs typeface="Times New Roman"/>
            </a:endParaRPr>
          </a:p>
          <a:p>
            <a:pPr marL="673100">
              <a:lnSpc>
                <a:spcPct val="100000"/>
              </a:lnSpc>
              <a:spcBef>
                <a:spcPts val="5"/>
              </a:spcBef>
              <a:tabLst>
                <a:tab pos="1600200" algn="l"/>
                <a:tab pos="2806065" algn="l"/>
                <a:tab pos="3860800" algn="l"/>
                <a:tab pos="4825365" algn="l"/>
                <a:tab pos="5943600" algn="l"/>
                <a:tab pos="6985000" algn="l"/>
              </a:tabLst>
            </a:pPr>
            <a:r>
              <a:rPr sz="2400" dirty="0">
                <a:latin typeface="Arial"/>
                <a:cs typeface="Arial"/>
              </a:rPr>
              <a:t>+	+	+	+	+	+	+</a:t>
            </a:r>
            <a:endParaRPr sz="2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48" y="2124781"/>
            <a:ext cx="2947988" cy="126342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8300" y="4917839"/>
            <a:ext cx="394970" cy="18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4882" y="3352012"/>
            <a:ext cx="4018279" cy="1748155"/>
          </a:xfrm>
          <a:custGeom>
            <a:avLst/>
            <a:gdLst/>
            <a:ahLst/>
            <a:cxnLst/>
            <a:rect l="l" t="t" r="r" b="b"/>
            <a:pathLst>
              <a:path w="4018279" h="1748154">
                <a:moveTo>
                  <a:pt x="0" y="0"/>
                </a:moveTo>
                <a:lnTo>
                  <a:pt x="4018140" y="0"/>
                </a:lnTo>
                <a:lnTo>
                  <a:pt x="4018140" y="1747748"/>
                </a:lnTo>
                <a:lnTo>
                  <a:pt x="0" y="1747748"/>
                </a:lnTo>
                <a:lnTo>
                  <a:pt x="0" y="0"/>
                </a:lnTo>
                <a:close/>
              </a:path>
            </a:pathLst>
          </a:custGeom>
          <a:solidFill>
            <a:srgbClr val="CCCD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6210300" cy="8591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3200"/>
              </a:lnSpc>
              <a:spcBef>
                <a:spcPts val="340"/>
              </a:spcBef>
            </a:pPr>
            <a:r>
              <a:rPr spc="-5" dirty="0"/>
              <a:t>Bag </a:t>
            </a:r>
            <a:r>
              <a:rPr dirty="0"/>
              <a:t>of words (Salton &amp; McGill,</a:t>
            </a:r>
            <a:r>
              <a:rPr spc="-100" dirty="0"/>
              <a:t> </a:t>
            </a:r>
            <a:r>
              <a:rPr spc="-5" dirty="0"/>
              <a:t>1986)  </a:t>
            </a:r>
            <a:r>
              <a:rPr spc="-30" dirty="0"/>
              <a:t>Word2Vec </a:t>
            </a:r>
            <a:r>
              <a:rPr dirty="0"/>
              <a:t>(Mikolov </a:t>
            </a:r>
            <a:r>
              <a:rPr spc="-5" dirty="0"/>
              <a:t>et al.,</a:t>
            </a:r>
            <a:r>
              <a:rPr dirty="0"/>
              <a:t> </a:t>
            </a:r>
            <a:r>
              <a:rPr spc="-5" dirty="0"/>
              <a:t>2013)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8300" y="1371600"/>
            <a:ext cx="81597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Embed </a:t>
            </a:r>
            <a:r>
              <a:rPr sz="2400" spc="-5" dirty="0">
                <a:latin typeface="Arial"/>
                <a:cs typeface="Arial"/>
              </a:rPr>
              <a:t>each word in </a:t>
            </a:r>
            <a:r>
              <a:rPr sz="2400" dirty="0">
                <a:latin typeface="Arial"/>
                <a:cs typeface="Arial"/>
              </a:rPr>
              <a:t>sentence (word2vec, </a:t>
            </a:r>
            <a:r>
              <a:rPr sz="2400" spc="-30" dirty="0">
                <a:latin typeface="Arial"/>
                <a:cs typeface="Arial"/>
              </a:rPr>
              <a:t>binary, </a:t>
            </a:r>
            <a:r>
              <a:rPr sz="2400" dirty="0">
                <a:latin typeface="Arial"/>
                <a:cs typeface="Arial"/>
              </a:rPr>
              <a:t>GRU</a:t>
            </a:r>
            <a:r>
              <a:rPr sz="2400" spc="-5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8300" y="1724558"/>
            <a:ext cx="2372360" cy="88963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620"/>
              </a:spcBef>
              <a:buChar char="•"/>
              <a:tabLst>
                <a:tab pos="241300" algn="l"/>
              </a:tabLst>
            </a:pPr>
            <a:r>
              <a:rPr sz="2400" dirty="0">
                <a:latin typeface="Arial"/>
                <a:cs typeface="Arial"/>
              </a:rPr>
              <a:t>Add them </a:t>
            </a:r>
            <a:r>
              <a:rPr sz="2400" spc="-5" dirty="0">
                <a:latin typeface="Arial"/>
                <a:cs typeface="Arial"/>
              </a:rPr>
              <a:t>all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up</a:t>
            </a:r>
            <a:endParaRPr sz="24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520"/>
              </a:spcBef>
              <a:buChar char="•"/>
              <a:tabLst>
                <a:tab pos="241300" algn="l"/>
              </a:tabLst>
            </a:pPr>
            <a:r>
              <a:rPr sz="2400" spc="-5" dirty="0">
                <a:latin typeface="Arial"/>
                <a:cs typeface="Arial"/>
              </a:rPr>
              <a:t>Classify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300" y="3365601"/>
            <a:ext cx="8438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ndale Mono"/>
                <a:cs typeface="Andale Mono"/>
              </a:rPr>
              <a:t>Alex is obnoxious but the tutorial is</a:t>
            </a:r>
            <a:r>
              <a:rPr sz="2400" spc="-70" dirty="0">
                <a:latin typeface="Andale Mono"/>
                <a:cs typeface="Andale Mono"/>
              </a:rPr>
              <a:t> </a:t>
            </a:r>
            <a:r>
              <a:rPr sz="2400" spc="-5" dirty="0">
                <a:latin typeface="Andale Mono"/>
                <a:cs typeface="Andale Mono"/>
              </a:rPr>
              <a:t>awesome.</a:t>
            </a:r>
            <a:endParaRPr sz="2400">
              <a:latin typeface="Andale Mono"/>
              <a:cs typeface="Andale Mono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10655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8755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4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7A7B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2158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10258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4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498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359405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97505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4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04729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42829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5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FF7E7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64849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502949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5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86B3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00585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38685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5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0C67A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719074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757174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5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498DC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87767" y="3831553"/>
            <a:ext cx="473786" cy="988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25867" y="3849649"/>
            <a:ext cx="398145" cy="912494"/>
          </a:xfrm>
          <a:custGeom>
            <a:avLst/>
            <a:gdLst/>
            <a:ahLst/>
            <a:cxnLst/>
            <a:rect l="l" t="t" r="r" b="b"/>
            <a:pathLst>
              <a:path w="398145" h="912495">
                <a:moveTo>
                  <a:pt x="0" y="0"/>
                </a:moveTo>
                <a:lnTo>
                  <a:pt x="397586" y="0"/>
                </a:lnTo>
                <a:lnTo>
                  <a:pt x="397586" y="912164"/>
                </a:lnTo>
                <a:lnTo>
                  <a:pt x="0" y="912164"/>
                </a:lnTo>
                <a:lnTo>
                  <a:pt x="0" y="0"/>
                </a:lnTo>
                <a:close/>
              </a:path>
            </a:pathLst>
          </a:custGeom>
          <a:solidFill>
            <a:srgbClr val="7BC2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28700" y="4130972"/>
            <a:ext cx="20383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955901" y="4130972"/>
            <a:ext cx="20383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162300" y="4130972"/>
            <a:ext cx="20383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16603" y="4130972"/>
            <a:ext cx="20383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181600" y="4130972"/>
            <a:ext cx="20383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99301" y="4130972"/>
            <a:ext cx="20383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40803" y="4130972"/>
            <a:ext cx="203835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dirty="0">
                <a:latin typeface="Arial"/>
                <a:cs typeface="Arial"/>
              </a:rPr>
              <a:t>+</a:t>
            </a:r>
            <a:endParaRPr sz="24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03400" y="4796854"/>
            <a:ext cx="10801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ignore</a:t>
            </a:r>
            <a:r>
              <a:rPr sz="18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0" name="圖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0" y="2035953"/>
            <a:ext cx="2638425" cy="101477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7855"/>
            <a:ext cx="8618855" cy="44830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5" dirty="0"/>
              <a:t>Attention </a:t>
            </a:r>
            <a:r>
              <a:rPr sz="2750" spc="10" dirty="0"/>
              <a:t>weighting </a:t>
            </a:r>
            <a:r>
              <a:rPr sz="2750" spc="5" dirty="0"/>
              <a:t>for </a:t>
            </a:r>
            <a:r>
              <a:rPr sz="2750" spc="10" dirty="0"/>
              <a:t>documents </a:t>
            </a:r>
            <a:r>
              <a:rPr sz="2750" spc="-10" dirty="0"/>
              <a:t>(Wang </a:t>
            </a:r>
            <a:r>
              <a:rPr sz="2750" spc="5" dirty="0"/>
              <a:t>et </a:t>
            </a:r>
            <a:r>
              <a:rPr sz="2750" dirty="0"/>
              <a:t>al,</a:t>
            </a:r>
            <a:r>
              <a:rPr sz="2750" spc="10" dirty="0"/>
              <a:t> </a:t>
            </a:r>
            <a:r>
              <a:rPr sz="2750" spc="5" dirty="0"/>
              <a:t>’16)</a:t>
            </a:r>
            <a:endParaRPr sz="2750"/>
          </a:p>
        </p:txBody>
      </p:sp>
      <p:sp>
        <p:nvSpPr>
          <p:cNvPr id="3" name="object 3"/>
          <p:cNvSpPr/>
          <p:nvPr/>
        </p:nvSpPr>
        <p:spPr>
          <a:xfrm>
            <a:off x="1099248" y="1610574"/>
            <a:ext cx="6961639" cy="3460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97608" y="4521856"/>
            <a:ext cx="889000" cy="564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284" y="566164"/>
            <a:ext cx="6974727" cy="103191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600" y="114300"/>
            <a:ext cx="81057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latin typeface="Arial"/>
                <a:cs typeface="Arial"/>
              </a:rPr>
              <a:t>Hierarchical attention </a:t>
            </a:r>
            <a:r>
              <a:rPr sz="2800" b="1" dirty="0">
                <a:latin typeface="Arial"/>
                <a:cs typeface="Arial"/>
              </a:rPr>
              <a:t>weighting </a:t>
            </a:r>
            <a:r>
              <a:rPr sz="2800" b="1" spc="-35" dirty="0">
                <a:latin typeface="Arial"/>
                <a:cs typeface="Arial"/>
              </a:rPr>
              <a:t>(Yang </a:t>
            </a:r>
            <a:r>
              <a:rPr sz="2800" b="1" spc="-5" dirty="0">
                <a:latin typeface="Arial"/>
                <a:cs typeface="Arial"/>
              </a:rPr>
              <a:t>et al.</a:t>
            </a:r>
            <a:r>
              <a:rPr sz="2800" b="1" spc="-45" dirty="0">
                <a:latin typeface="Arial"/>
                <a:cs typeface="Arial"/>
              </a:rPr>
              <a:t> </a:t>
            </a:r>
            <a:r>
              <a:rPr sz="2800" b="1" dirty="0">
                <a:latin typeface="Arial"/>
                <a:cs typeface="Arial"/>
              </a:rPr>
              <a:t>’17)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695388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Some sentences </a:t>
            </a:r>
            <a:r>
              <a:rPr sz="2400" spc="-5" dirty="0">
                <a:latin typeface="Arial"/>
                <a:cs typeface="Arial"/>
              </a:rPr>
              <a:t>are </a:t>
            </a:r>
            <a:r>
              <a:rPr sz="2400" dirty="0">
                <a:latin typeface="Arial"/>
                <a:cs typeface="Arial"/>
              </a:rPr>
              <a:t>more </a:t>
            </a:r>
            <a:r>
              <a:rPr sz="2400" spc="-5" dirty="0">
                <a:latin typeface="Arial"/>
                <a:cs typeface="Arial"/>
              </a:rPr>
              <a:t>important </a:t>
            </a:r>
            <a:r>
              <a:rPr sz="2400" dirty="0">
                <a:latin typeface="Arial"/>
                <a:cs typeface="Arial"/>
              </a:rPr>
              <a:t>than </a:t>
            </a:r>
            <a:r>
              <a:rPr sz="2400" spc="-5" dirty="0">
                <a:latin typeface="Arial"/>
                <a:cs typeface="Arial"/>
              </a:rPr>
              <a:t>others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97608" y="4521856"/>
            <a:ext cx="889000" cy="564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589133"/>
            <a:ext cx="9144000" cy="3323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97608" y="4521856"/>
            <a:ext cx="889000" cy="564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6601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Hierarchical</a:t>
            </a:r>
            <a:r>
              <a:rPr spc="-85" dirty="0"/>
              <a:t> </a:t>
            </a:r>
            <a:r>
              <a:rPr spc="-5" dirty="0"/>
              <a:t>attention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1700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0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spc="-15" dirty="0">
                <a:latin typeface="Arial"/>
                <a:cs typeface="Arial"/>
              </a:rPr>
              <a:t>Word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4229201"/>
            <a:ext cx="3790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0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Embeddings </a:t>
            </a:r>
            <a:r>
              <a:rPr sz="2400" spc="-5" dirty="0">
                <a:latin typeface="Arial"/>
                <a:cs typeface="Arial"/>
              </a:rPr>
              <a:t>e.g. </a:t>
            </a:r>
            <a:r>
              <a:rPr sz="2400" dirty="0">
                <a:latin typeface="Arial"/>
                <a:cs typeface="Arial"/>
              </a:rPr>
              <a:t>via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GRU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97608" y="4521856"/>
            <a:ext cx="889000" cy="564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85804" y="0"/>
            <a:ext cx="4506252" cy="514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300" y="2613051"/>
            <a:ext cx="2266315" cy="500778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025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Sentence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level</a:t>
            </a:r>
            <a:endParaRPr sz="2400" dirty="0">
              <a:latin typeface="Arial"/>
              <a:cs typeface="Arial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" y="-13679"/>
            <a:ext cx="9082786" cy="512286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55775"/>
            <a:ext cx="9144000" cy="1855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16995" y="3595477"/>
            <a:ext cx="3001339" cy="1424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0937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More</a:t>
            </a:r>
            <a:r>
              <a:rPr spc="-190" dirty="0"/>
              <a:t> </a:t>
            </a:r>
            <a:r>
              <a:rPr spc="-5" dirty="0"/>
              <a:t>Applications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8300" y="863600"/>
            <a:ext cx="6257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Arial"/>
                <a:cs typeface="Arial"/>
              </a:rPr>
              <a:t>Squeeze Excitation </a:t>
            </a:r>
            <a:r>
              <a:rPr sz="2400" b="1" spc="-5" dirty="0">
                <a:latin typeface="Arial"/>
                <a:cs typeface="Arial"/>
              </a:rPr>
              <a:t>Networks </a:t>
            </a:r>
            <a:r>
              <a:rPr sz="2400" dirty="0">
                <a:latin typeface="Arial"/>
                <a:cs typeface="Arial"/>
              </a:rPr>
              <a:t>(Hu </a:t>
            </a:r>
            <a:r>
              <a:rPr sz="2400" spc="-5" dirty="0">
                <a:latin typeface="Arial"/>
                <a:cs typeface="Arial"/>
              </a:rPr>
              <a:t>et al.,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’18)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070" y="3931225"/>
            <a:ext cx="5915441" cy="813042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58165">
              <a:lnSpc>
                <a:spcPts val="2800"/>
              </a:lnSpc>
              <a:spcBef>
                <a:spcPts val="259"/>
              </a:spcBef>
            </a:pPr>
            <a:r>
              <a:rPr sz="2400" b="1" dirty="0">
                <a:latin typeface="Arial"/>
                <a:cs typeface="Arial"/>
              </a:rPr>
              <a:t>Graph</a:t>
            </a:r>
            <a:r>
              <a:rPr sz="2400" b="1" spc="-18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Attention  Networks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400" spc="-20" dirty="0">
                <a:latin typeface="Arial"/>
                <a:cs typeface="Arial"/>
              </a:rPr>
              <a:t>(Velickovic </a:t>
            </a:r>
            <a:r>
              <a:rPr sz="2400" spc="-5" dirty="0">
                <a:latin typeface="Arial"/>
                <a:cs typeface="Arial"/>
              </a:rPr>
              <a:t>et al.,</a:t>
            </a:r>
            <a:r>
              <a:rPr sz="2400" spc="-3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’18)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96C4566-2EB0-4224-925B-E823EFAA216E}"/>
              </a:ext>
            </a:extLst>
          </p:cNvPr>
          <p:cNvSpPr txBox="1"/>
          <p:nvPr/>
        </p:nvSpPr>
        <p:spPr>
          <a:xfrm>
            <a:off x="3806019" y="262463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b="1" dirty="0">
                <a:ea typeface="新細明體"/>
              </a:rPr>
              <a:t>(W,H) : </a:t>
            </a:r>
            <a:r>
              <a:rPr lang="zh-TW" b="1">
                <a:ea typeface="新細明體"/>
              </a:rPr>
              <a:t>圖像的尺寸</a:t>
            </a:r>
            <a:endParaRPr lang="zh-TW" b="1">
              <a:ea typeface="新細明體"/>
              <a:cs typeface="Calibri"/>
            </a:endParaRPr>
          </a:p>
          <a:p>
            <a:r>
              <a:rPr lang="en-US" altLang="zh-TW" b="1" dirty="0">
                <a:ea typeface="新細明體"/>
              </a:rPr>
              <a:t>C : </a:t>
            </a:r>
            <a:r>
              <a:rPr lang="zh-TW" b="1">
                <a:ea typeface="新細明體"/>
              </a:rPr>
              <a:t>圖像的通道數</a:t>
            </a:r>
            <a:endParaRPr lang="zh-TW" b="1">
              <a:ea typeface="新細明體"/>
              <a:cs typeface="Calibri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4D1549A-0FE8-4A7B-A8DA-D8A6CDCF68CA}"/>
              </a:ext>
            </a:extLst>
          </p:cNvPr>
          <p:cNvSpPr txBox="1"/>
          <p:nvPr/>
        </p:nvSpPr>
        <p:spPr>
          <a:xfrm>
            <a:off x="1204415" y="32643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a typeface="新細明體"/>
              </a:rPr>
              <a:t>Feature map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88EDCC-29C2-4375-A532-C2E1C3E8277D}"/>
              </a:ext>
            </a:extLst>
          </p:cNvPr>
          <p:cNvSpPr/>
          <p:nvPr/>
        </p:nvSpPr>
        <p:spPr>
          <a:xfrm>
            <a:off x="176142" y="1263698"/>
            <a:ext cx="1475664" cy="1910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6994435-A3B6-4889-9B79-50EF49D298F1}"/>
              </a:ext>
            </a:extLst>
          </p:cNvPr>
          <p:cNvSpPr/>
          <p:nvPr/>
        </p:nvSpPr>
        <p:spPr>
          <a:xfrm>
            <a:off x="2204113" y="1270095"/>
            <a:ext cx="1373305" cy="1850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33045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Attention</a:t>
            </a:r>
            <a:r>
              <a:rPr spc="-90" dirty="0"/>
              <a:t> </a:t>
            </a:r>
            <a:r>
              <a:rPr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8300" y="1016000"/>
            <a:ext cx="1283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0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Pooling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8300" y="2159000"/>
            <a:ext cx="25374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0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Attention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pooling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95430" y="2595219"/>
            <a:ext cx="863600" cy="539750"/>
          </a:xfrm>
          <a:custGeom>
            <a:avLst/>
            <a:gdLst/>
            <a:ahLst/>
            <a:cxnLst/>
            <a:rect l="l" t="t" r="r" b="b"/>
            <a:pathLst>
              <a:path w="863600" h="539750">
                <a:moveTo>
                  <a:pt x="0" y="0"/>
                </a:moveTo>
                <a:lnTo>
                  <a:pt x="863600" y="0"/>
                </a:lnTo>
                <a:lnTo>
                  <a:pt x="863600" y="539584"/>
                </a:lnTo>
                <a:lnTo>
                  <a:pt x="0" y="539584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59391" y="2619514"/>
            <a:ext cx="1087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DejaVu Serif"/>
                <a:cs typeface="DejaVu Serif"/>
              </a:rPr>
              <a:t>f(X) </a:t>
            </a:r>
            <a:r>
              <a:rPr sz="2400" spc="-370" dirty="0">
                <a:latin typeface="DejaVu Serif"/>
                <a:cs typeface="DejaVu Serif"/>
              </a:rPr>
              <a:t>=</a:t>
            </a:r>
            <a:r>
              <a:rPr sz="2400" spc="-210" dirty="0">
                <a:latin typeface="DejaVu Serif"/>
                <a:cs typeface="DejaVu Serif"/>
              </a:rPr>
              <a:t> </a:t>
            </a:r>
            <a:r>
              <a:rPr sz="2400" spc="-245" dirty="0">
                <a:latin typeface="Noto Sans"/>
                <a:cs typeface="Noto Sans"/>
              </a:rPr>
              <a:t>ρ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52327" y="2778315"/>
            <a:ext cx="4197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80" dirty="0">
                <a:latin typeface="DejaVu Sans"/>
                <a:cs typeface="DejaVu Sans"/>
              </a:rPr>
              <a:t>∑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7953" y="3080664"/>
            <a:ext cx="408305" cy="285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204" dirty="0">
                <a:latin typeface="DejaVu Serif"/>
                <a:cs typeface="DejaVu Serif"/>
              </a:rPr>
              <a:t>x</a:t>
            </a:r>
            <a:r>
              <a:rPr sz="1700" spc="-270" dirty="0">
                <a:latin typeface="DejaVu Sans"/>
                <a:cs typeface="DejaVu Sans"/>
              </a:rPr>
              <a:t>∈</a:t>
            </a:r>
            <a:r>
              <a:rPr sz="1700" spc="-170" dirty="0">
                <a:latin typeface="DejaVu Serif"/>
                <a:cs typeface="DejaVu Serif"/>
              </a:rPr>
              <a:t>X</a:t>
            </a:r>
            <a:endParaRPr sz="1700">
              <a:latin typeface="DejaVu Serif"/>
              <a:cs typeface="DejaVu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96929" y="2619514"/>
            <a:ext cx="1397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latin typeface="Noto Sans"/>
                <a:cs typeface="Noto Sans"/>
              </a:rPr>
              <a:t>α</a:t>
            </a:r>
            <a:r>
              <a:rPr sz="2400" spc="-180" dirty="0">
                <a:latin typeface="DejaVu Serif"/>
                <a:cs typeface="DejaVu Serif"/>
              </a:rPr>
              <a:t>(x,</a:t>
            </a:r>
            <a:r>
              <a:rPr sz="2400" spc="-415" dirty="0">
                <a:latin typeface="DejaVu Serif"/>
                <a:cs typeface="DejaVu Serif"/>
              </a:rPr>
              <a:t> </a:t>
            </a:r>
            <a:r>
              <a:rPr sz="2400" spc="-235" dirty="0">
                <a:latin typeface="DejaVu Serif"/>
                <a:cs typeface="DejaVu Serif"/>
              </a:rPr>
              <a:t>w)</a:t>
            </a:r>
            <a:r>
              <a:rPr sz="2400" spc="-235" dirty="0">
                <a:latin typeface="Noto Sans"/>
                <a:cs typeface="Noto Sans"/>
              </a:rPr>
              <a:t>ϕ</a:t>
            </a:r>
            <a:r>
              <a:rPr sz="2400" spc="-235" dirty="0">
                <a:latin typeface="DejaVu Serif"/>
                <a:cs typeface="DejaVu Serif"/>
              </a:rPr>
              <a:t>(x)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7919" y="2855734"/>
            <a:ext cx="271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43021" y="1369440"/>
            <a:ext cx="10877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75" dirty="0">
                <a:latin typeface="DejaVu Serif"/>
                <a:cs typeface="DejaVu Serif"/>
              </a:rPr>
              <a:t>f(X) </a:t>
            </a:r>
            <a:r>
              <a:rPr sz="2400" spc="-370" dirty="0">
                <a:latin typeface="DejaVu Serif"/>
                <a:cs typeface="DejaVu Serif"/>
              </a:rPr>
              <a:t>=</a:t>
            </a:r>
            <a:r>
              <a:rPr sz="2400" spc="-210" dirty="0">
                <a:latin typeface="DejaVu Serif"/>
                <a:cs typeface="DejaVu Serif"/>
              </a:rPr>
              <a:t> </a:t>
            </a:r>
            <a:r>
              <a:rPr sz="2400" spc="-245" dirty="0">
                <a:latin typeface="Noto Sans"/>
                <a:cs typeface="Noto Sans"/>
              </a:rPr>
              <a:t>ρ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355846" y="1605660"/>
            <a:ext cx="288290" cy="164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0" dirty="0">
                <a:latin typeface="Arial"/>
                <a:cs typeface="Arial"/>
              </a:rPr>
              <a:t>(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050">
              <a:latin typeface="Times New Roman"/>
              <a:cs typeface="Times New Roman"/>
            </a:endParaRPr>
          </a:p>
          <a:p>
            <a:pPr marL="28575">
              <a:lnSpc>
                <a:spcPct val="100000"/>
              </a:lnSpc>
            </a:pPr>
            <a:r>
              <a:rPr sz="2400" spc="1140" dirty="0">
                <a:latin typeface="Arial"/>
                <a:cs typeface="Arial"/>
              </a:rPr>
              <a:t>(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35957" y="1528241"/>
            <a:ext cx="4197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480" dirty="0">
                <a:latin typeface="DejaVu Sans"/>
                <a:cs typeface="DejaVu Sans"/>
              </a:rPr>
              <a:t>∑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41583" y="1830603"/>
            <a:ext cx="40830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4" dirty="0">
                <a:latin typeface="DejaVu Serif"/>
                <a:cs typeface="DejaVu Serif"/>
              </a:rPr>
              <a:t>x</a:t>
            </a:r>
            <a:r>
              <a:rPr sz="1700" spc="-270" dirty="0">
                <a:latin typeface="DejaVu Sans"/>
                <a:cs typeface="DejaVu Sans"/>
              </a:rPr>
              <a:t>∈</a:t>
            </a:r>
            <a:r>
              <a:rPr sz="1700" spc="-170" dirty="0">
                <a:latin typeface="DejaVu Serif"/>
                <a:cs typeface="DejaVu Serif"/>
              </a:rPr>
              <a:t>X</a:t>
            </a:r>
            <a:endParaRPr sz="1700">
              <a:latin typeface="DejaVu Serif"/>
              <a:cs typeface="DejaVu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80558" y="1369440"/>
            <a:ext cx="554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40" dirty="0">
                <a:latin typeface="Noto Sans"/>
                <a:cs typeface="Noto Sans"/>
              </a:rPr>
              <a:t>ϕ</a:t>
            </a:r>
            <a:r>
              <a:rPr sz="2400" spc="-140" dirty="0">
                <a:latin typeface="DejaVu Serif"/>
                <a:cs typeface="DejaVu Serif"/>
              </a:rPr>
              <a:t>(</a:t>
            </a:r>
            <a:r>
              <a:rPr sz="2400" spc="-290" dirty="0">
                <a:latin typeface="DejaVu Serif"/>
                <a:cs typeface="DejaVu Serif"/>
              </a:rPr>
              <a:t>x</a:t>
            </a:r>
            <a:r>
              <a:rPr sz="2400" spc="-140" dirty="0">
                <a:latin typeface="DejaVu Serif"/>
                <a:cs typeface="DejaVu Serif"/>
              </a:rPr>
              <a:t>)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09996" y="1605660"/>
            <a:ext cx="271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1140" dirty="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8300" y="3279358"/>
            <a:ext cx="7416800" cy="1081405"/>
          </a:xfrm>
          <a:prstGeom prst="rect">
            <a:avLst/>
          </a:prstGeom>
        </p:spPr>
        <p:txBody>
          <a:bodyPr vert="horz" wrap="square" lIns="0" tIns="174625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1375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dirty="0">
                <a:latin typeface="Arial"/>
                <a:cs typeface="Arial"/>
              </a:rPr>
              <a:t>Attention function (normalized to </a:t>
            </a:r>
            <a:r>
              <a:rPr sz="2400" spc="-5" dirty="0">
                <a:latin typeface="Arial"/>
                <a:cs typeface="Arial"/>
              </a:rPr>
              <a:t>unit weight) </a:t>
            </a:r>
            <a:r>
              <a:rPr sz="2400" dirty="0">
                <a:latin typeface="Arial"/>
                <a:cs typeface="Arial"/>
              </a:rPr>
              <a:t>such</a:t>
            </a:r>
            <a:r>
              <a:rPr sz="2400" spc="-9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as</a:t>
            </a:r>
            <a:endParaRPr sz="2400">
              <a:latin typeface="Arial"/>
              <a:cs typeface="Arial"/>
            </a:endParaRPr>
          </a:p>
          <a:p>
            <a:pPr marL="2618105">
              <a:lnSpc>
                <a:spcPct val="100000"/>
              </a:lnSpc>
              <a:spcBef>
                <a:spcPts val="1280"/>
              </a:spcBef>
            </a:pPr>
            <a:r>
              <a:rPr sz="2400" spc="-180" dirty="0">
                <a:latin typeface="Noto Sans"/>
                <a:cs typeface="Noto Sans"/>
              </a:rPr>
              <a:t>α</a:t>
            </a:r>
            <a:r>
              <a:rPr sz="2400" spc="-180" dirty="0">
                <a:latin typeface="DejaVu Serif"/>
                <a:cs typeface="DejaVu Serif"/>
              </a:rPr>
              <a:t>(x, </a:t>
            </a:r>
            <a:r>
              <a:rPr sz="2400" spc="-75" dirty="0">
                <a:latin typeface="DejaVu Serif"/>
                <a:cs typeface="DejaVu Serif"/>
              </a:rPr>
              <a:t>X) </a:t>
            </a:r>
            <a:r>
              <a:rPr sz="2400" spc="-75" dirty="0">
                <a:latin typeface="DejaVu Sans"/>
                <a:cs typeface="DejaVu Sans"/>
              </a:rPr>
              <a:t>∝</a:t>
            </a:r>
            <a:r>
              <a:rPr sz="2400" spc="-484" dirty="0">
                <a:latin typeface="DejaVu Sans"/>
                <a:cs typeface="DejaVu Sans"/>
              </a:rPr>
              <a:t> </a:t>
            </a:r>
            <a:r>
              <a:rPr sz="2400" spc="-300" dirty="0">
                <a:latin typeface="DejaVu Serif"/>
                <a:cs typeface="DejaVu Serif"/>
              </a:rPr>
              <a:t>exp </a:t>
            </a:r>
            <a:r>
              <a:rPr sz="3600" spc="-232" baseline="-10416" dirty="0">
                <a:latin typeface="DejaVu Sans"/>
                <a:cs typeface="DejaVu Sans"/>
              </a:rPr>
              <a:t>(</a:t>
            </a:r>
            <a:r>
              <a:rPr sz="2400" spc="-155" dirty="0">
                <a:latin typeface="DejaVu Serif"/>
                <a:cs typeface="DejaVu Serif"/>
              </a:rPr>
              <a:t>w</a:t>
            </a:r>
            <a:r>
              <a:rPr sz="2550" spc="-232" baseline="29411" dirty="0">
                <a:latin typeface="DejaVu Sans"/>
                <a:cs typeface="DejaVu Sans"/>
              </a:rPr>
              <a:t>⊤ </a:t>
            </a:r>
            <a:r>
              <a:rPr sz="2400" spc="-335" dirty="0">
                <a:latin typeface="DejaVu Serif"/>
                <a:cs typeface="DejaVu Serif"/>
              </a:rPr>
              <a:t>tanh </a:t>
            </a:r>
            <a:r>
              <a:rPr sz="2400" spc="-135" dirty="0">
                <a:latin typeface="DejaVu Serif"/>
                <a:cs typeface="DejaVu Serif"/>
              </a:rPr>
              <a:t>Ux</a:t>
            </a:r>
            <a:r>
              <a:rPr sz="3600" spc="-202" baseline="-11574" dirty="0">
                <a:latin typeface="DejaVu Sans"/>
                <a:cs typeface="DejaVu Sans"/>
              </a:rPr>
              <a:t>)</a:t>
            </a:r>
            <a:endParaRPr sz="3600" baseline="-11574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62231" y="1159078"/>
            <a:ext cx="3259531" cy="1624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63831" y="1235278"/>
            <a:ext cx="3056890" cy="1421765"/>
          </a:xfrm>
          <a:custGeom>
            <a:avLst/>
            <a:gdLst/>
            <a:ahLst/>
            <a:cxnLst/>
            <a:rect l="l" t="t" r="r" b="b"/>
            <a:pathLst>
              <a:path w="3056890" h="1421764">
                <a:moveTo>
                  <a:pt x="2982506" y="0"/>
                </a:moveTo>
                <a:lnTo>
                  <a:pt x="294474" y="0"/>
                </a:lnTo>
                <a:lnTo>
                  <a:pt x="265599" y="5837"/>
                </a:lnTo>
                <a:lnTo>
                  <a:pt x="242006" y="21750"/>
                </a:lnTo>
                <a:lnTo>
                  <a:pt x="226093" y="45343"/>
                </a:lnTo>
                <a:lnTo>
                  <a:pt x="220256" y="74218"/>
                </a:lnTo>
                <a:lnTo>
                  <a:pt x="220256" y="655243"/>
                </a:lnTo>
                <a:lnTo>
                  <a:pt x="0" y="1421206"/>
                </a:lnTo>
                <a:lnTo>
                  <a:pt x="467906" y="1065212"/>
                </a:lnTo>
                <a:lnTo>
                  <a:pt x="2982506" y="1065212"/>
                </a:lnTo>
                <a:lnTo>
                  <a:pt x="3011320" y="1059375"/>
                </a:lnTo>
                <a:lnTo>
                  <a:pt x="3034777" y="1043462"/>
                </a:lnTo>
                <a:lnTo>
                  <a:pt x="3050555" y="1019869"/>
                </a:lnTo>
                <a:lnTo>
                  <a:pt x="3056331" y="990993"/>
                </a:lnTo>
                <a:lnTo>
                  <a:pt x="3056331" y="74218"/>
                </a:lnTo>
                <a:lnTo>
                  <a:pt x="3050555" y="45343"/>
                </a:lnTo>
                <a:lnTo>
                  <a:pt x="3034777" y="21750"/>
                </a:lnTo>
                <a:lnTo>
                  <a:pt x="3011320" y="5837"/>
                </a:lnTo>
                <a:lnTo>
                  <a:pt x="2982506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235598" y="1384300"/>
            <a:ext cx="2533015" cy="74739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93700">
              <a:lnSpc>
                <a:spcPts val="2800"/>
              </a:lnSpc>
              <a:spcBef>
                <a:spcPts val="260"/>
              </a:spcBef>
            </a:pPr>
            <a:r>
              <a:rPr sz="2400" dirty="0">
                <a:latin typeface="Arial"/>
                <a:cs typeface="Arial"/>
              </a:rPr>
              <a:t>Query w can  </a:t>
            </a:r>
            <a:r>
              <a:rPr sz="2400" spc="-5" dirty="0">
                <a:latin typeface="Arial"/>
                <a:cs typeface="Arial"/>
              </a:rPr>
              <a:t>depend on</a:t>
            </a:r>
            <a:r>
              <a:rPr sz="2400" spc="-95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context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44" y="26214"/>
            <a:ext cx="9212465" cy="51380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600" y="4889500"/>
            <a:ext cx="4203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6600" y="322579"/>
            <a:ext cx="7675880" cy="5988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50" dirty="0"/>
              <a:t>1. </a:t>
            </a:r>
            <a:r>
              <a:rPr sz="3750" spc="-25" dirty="0"/>
              <a:t>Watson </a:t>
            </a:r>
            <a:r>
              <a:rPr sz="3750" dirty="0"/>
              <a:t>Nadaraya </a:t>
            </a:r>
            <a:r>
              <a:rPr sz="3750" spc="5" dirty="0"/>
              <a:t>Estimator</a:t>
            </a:r>
            <a:r>
              <a:rPr sz="3750" spc="-20" dirty="0"/>
              <a:t> </a:t>
            </a:r>
            <a:r>
              <a:rPr sz="3750" dirty="0"/>
              <a:t>‘64</a:t>
            </a:r>
            <a:endParaRPr sz="3750"/>
          </a:p>
        </p:txBody>
      </p:sp>
      <p:sp>
        <p:nvSpPr>
          <p:cNvPr id="4" name="object 4"/>
          <p:cNvSpPr/>
          <p:nvPr/>
        </p:nvSpPr>
        <p:spPr>
          <a:xfrm>
            <a:off x="4959934" y="1248930"/>
            <a:ext cx="2517457" cy="3356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2400" y="4737100"/>
            <a:ext cx="1778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Elizbar</a:t>
            </a:r>
            <a:r>
              <a:rPr sz="1800" spc="-8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Nadaraya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66620" y="1248940"/>
            <a:ext cx="2518041" cy="3356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68500" y="4737100"/>
            <a:ext cx="1728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74746"/>
                </a:solidFill>
                <a:latin typeface="Arial"/>
                <a:cs typeface="Arial"/>
              </a:rPr>
              <a:t>Geoffrey</a:t>
            </a:r>
            <a:r>
              <a:rPr sz="1800" spc="-60" dirty="0">
                <a:solidFill>
                  <a:srgbClr val="47474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474746"/>
                </a:solidFill>
                <a:latin typeface="Arial"/>
                <a:cs typeface="Arial"/>
              </a:rPr>
              <a:t>Watson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5600" y="4889500"/>
            <a:ext cx="42037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114300"/>
            <a:ext cx="34829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Regression</a:t>
            </a:r>
            <a:r>
              <a:rPr spc="-85" dirty="0"/>
              <a:t> </a:t>
            </a:r>
            <a:r>
              <a:rPr dirty="0"/>
              <a:t>Problem</a:t>
            </a:r>
          </a:p>
        </p:txBody>
      </p:sp>
      <p:sp>
        <p:nvSpPr>
          <p:cNvPr id="4" name="object 4"/>
          <p:cNvSpPr/>
          <p:nvPr/>
        </p:nvSpPr>
        <p:spPr>
          <a:xfrm>
            <a:off x="1270787" y="835708"/>
            <a:ext cx="6337300" cy="405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5360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Solving the </a:t>
            </a:r>
            <a:r>
              <a:rPr spc="-5" dirty="0"/>
              <a:t>regression</a:t>
            </a:r>
            <a:r>
              <a:rPr spc="-95" dirty="0"/>
              <a:t> </a:t>
            </a:r>
            <a:r>
              <a:rPr dirty="0"/>
              <a:t>problem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368300" y="949858"/>
            <a:ext cx="5097780" cy="16389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4000" algn="l"/>
                <a:tab pos="254635" algn="l"/>
              </a:tabLst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Data </a:t>
            </a:r>
            <a:r>
              <a:rPr sz="3600" spc="-434" baseline="5787" dirty="0"/>
              <a:t>{x</a:t>
            </a:r>
            <a:r>
              <a:rPr sz="2550" spc="-434" baseline="-11437" dirty="0"/>
              <a:t>1</a:t>
            </a:r>
            <a:r>
              <a:rPr sz="3600" spc="-434" baseline="5787" dirty="0"/>
              <a:t>, </a:t>
            </a:r>
            <a:r>
              <a:rPr sz="3600" spc="-427" baseline="5787" dirty="0"/>
              <a:t>…x</a:t>
            </a:r>
            <a:r>
              <a:rPr sz="2550" spc="-427" baseline="-11437" dirty="0"/>
              <a:t>m</a:t>
            </a:r>
            <a:r>
              <a:rPr sz="3600" spc="-427" baseline="5787" dirty="0"/>
              <a:t>}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and labels </a:t>
            </a:r>
            <a:r>
              <a:rPr sz="3600" spc="-434" baseline="5787" dirty="0"/>
              <a:t>{y</a:t>
            </a:r>
            <a:r>
              <a:rPr sz="2550" spc="-434" baseline="-11437" dirty="0"/>
              <a:t>1</a:t>
            </a:r>
            <a:r>
              <a:rPr sz="3600" spc="-434" baseline="5787" dirty="0"/>
              <a:t>,</a:t>
            </a:r>
            <a:r>
              <a:rPr sz="3600" spc="-352" baseline="5787" dirty="0"/>
              <a:t> </a:t>
            </a:r>
            <a:r>
              <a:rPr sz="3600" spc="-427" baseline="5787" dirty="0"/>
              <a:t>…y</a:t>
            </a:r>
            <a:r>
              <a:rPr sz="2550" spc="-427" baseline="-11437" dirty="0"/>
              <a:t>m</a:t>
            </a:r>
            <a:r>
              <a:rPr sz="3600" spc="-427" baseline="5787" dirty="0"/>
              <a:t>}</a:t>
            </a:r>
            <a:endParaRPr sz="3600" baseline="5787" dirty="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520"/>
              </a:spcBef>
              <a:buChar char="•"/>
              <a:tabLst>
                <a:tab pos="254000" algn="l"/>
                <a:tab pos="254635" algn="l"/>
              </a:tabLst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Estimate 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label </a:t>
            </a:r>
            <a:r>
              <a:rPr sz="3600" spc="-442" baseline="1157" dirty="0"/>
              <a:t>y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at new location</a:t>
            </a:r>
            <a:r>
              <a:rPr sz="2400" spc="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434" baseline="1157" dirty="0"/>
              <a:t>x</a:t>
            </a:r>
            <a:endParaRPr sz="3600" baseline="1157" dirty="0">
              <a:latin typeface="Arial"/>
              <a:cs typeface="Arial"/>
            </a:endParaRPr>
          </a:p>
          <a:p>
            <a:pPr marL="254000" indent="-241300">
              <a:lnSpc>
                <a:spcPts val="2840"/>
              </a:lnSpc>
              <a:spcBef>
                <a:spcPts val="520"/>
              </a:spcBef>
              <a:buChar char="•"/>
              <a:tabLst>
                <a:tab pos="254000" algn="l"/>
                <a:tab pos="254635" algn="l"/>
              </a:tabLst>
            </a:pP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b="1" spc="-15" dirty="0">
                <a:solidFill>
                  <a:srgbClr val="000000"/>
                </a:solidFill>
                <a:latin typeface="Arial"/>
                <a:cs typeface="Arial"/>
              </a:rPr>
              <a:t>world’s </a:t>
            </a: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dumbest</a:t>
            </a:r>
            <a:r>
              <a:rPr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estimator</a:t>
            </a:r>
          </a:p>
          <a:p>
            <a:pPr marL="254000">
              <a:lnSpc>
                <a:spcPts val="2635"/>
              </a:lnSpc>
            </a:pP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Average 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over all labels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68300" y="3486150"/>
            <a:ext cx="560705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ts val="2800"/>
              </a:lnSpc>
              <a:buChar char="•"/>
              <a:tabLst>
                <a:tab pos="254000" algn="l"/>
                <a:tab pos="254635" algn="l"/>
              </a:tabLst>
            </a:pPr>
            <a:r>
              <a:rPr sz="2400" b="1" spc="-5" dirty="0">
                <a:solidFill>
                  <a:srgbClr val="629B29"/>
                </a:solidFill>
                <a:latin typeface="Arial"/>
                <a:cs typeface="Arial"/>
              </a:rPr>
              <a:t>Better </a:t>
            </a:r>
            <a:r>
              <a:rPr sz="2400" b="1" dirty="0">
                <a:solidFill>
                  <a:srgbClr val="629B29"/>
                </a:solidFill>
                <a:latin typeface="Arial"/>
                <a:cs typeface="Arial"/>
              </a:rPr>
              <a:t>idea </a:t>
            </a:r>
            <a:r>
              <a:rPr sz="2400" b="1" spc="-15" dirty="0">
                <a:solidFill>
                  <a:srgbClr val="629B29"/>
                </a:solidFill>
                <a:latin typeface="Arial"/>
                <a:cs typeface="Arial"/>
              </a:rPr>
              <a:t>(Watson, </a:t>
            </a:r>
            <a:r>
              <a:rPr sz="2400" b="1" spc="-5" dirty="0">
                <a:solidFill>
                  <a:srgbClr val="629B29"/>
                </a:solidFill>
                <a:latin typeface="Arial"/>
                <a:cs typeface="Arial"/>
              </a:rPr>
              <a:t>Nadaraya,</a:t>
            </a:r>
            <a:r>
              <a:rPr sz="2400" b="1" spc="-75" dirty="0">
                <a:solidFill>
                  <a:srgbClr val="629B2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629B29"/>
                </a:solidFill>
                <a:latin typeface="Arial"/>
                <a:cs typeface="Arial"/>
              </a:rPr>
              <a:t>1964)</a:t>
            </a:r>
            <a:endParaRPr sz="2400" dirty="0">
              <a:latin typeface="Arial"/>
              <a:cs typeface="Arial"/>
            </a:endParaRPr>
          </a:p>
          <a:p>
            <a:pPr marL="254000">
              <a:lnSpc>
                <a:spcPts val="2550"/>
              </a:lnSpc>
            </a:pPr>
            <a:r>
              <a:rPr sz="2400" spc="-15" dirty="0">
                <a:solidFill>
                  <a:srgbClr val="629B29"/>
                </a:solidFill>
                <a:latin typeface="Arial"/>
                <a:cs typeface="Arial"/>
              </a:rPr>
              <a:t>Weigh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labels according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to</a:t>
            </a:r>
            <a:r>
              <a:rPr sz="2400" spc="-40" dirty="0">
                <a:solidFill>
                  <a:srgbClr val="629B29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location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528157" y="1172743"/>
            <a:ext cx="3470782" cy="2218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2683371"/>
            <a:ext cx="1722121" cy="77266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/>
          <a:srcRect t="1" b="557"/>
          <a:stretch/>
        </p:blipFill>
        <p:spPr>
          <a:xfrm>
            <a:off x="1981200" y="4286074"/>
            <a:ext cx="1752600" cy="7240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5600" y="114300"/>
            <a:ext cx="53600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Solving the </a:t>
            </a:r>
            <a:r>
              <a:rPr spc="-5" dirty="0"/>
              <a:t>regression</a:t>
            </a:r>
            <a:r>
              <a:rPr spc="-95" dirty="0"/>
              <a:t> </a:t>
            </a:r>
            <a:r>
              <a:rPr dirty="0"/>
              <a:t>problem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368300" y="949858"/>
            <a:ext cx="5097780" cy="1638910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54000" indent="-241300">
              <a:lnSpc>
                <a:spcPct val="100000"/>
              </a:lnSpc>
              <a:spcBef>
                <a:spcPts val="620"/>
              </a:spcBef>
              <a:buChar char="•"/>
              <a:tabLst>
                <a:tab pos="254000" algn="l"/>
                <a:tab pos="254635" algn="l"/>
              </a:tabLst>
            </a:pP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Data </a:t>
            </a:r>
            <a:r>
              <a:rPr sz="3600" spc="-434" baseline="5787" dirty="0"/>
              <a:t>{x</a:t>
            </a:r>
            <a:r>
              <a:rPr sz="2550" spc="-434" baseline="-11437" dirty="0"/>
              <a:t>1</a:t>
            </a:r>
            <a:r>
              <a:rPr sz="3600" spc="-434" baseline="5787" dirty="0"/>
              <a:t>, </a:t>
            </a:r>
            <a:r>
              <a:rPr sz="3600" spc="-427" baseline="5787" dirty="0"/>
              <a:t>…x</a:t>
            </a:r>
            <a:r>
              <a:rPr sz="2550" spc="-427" baseline="-11437" dirty="0"/>
              <a:t>m</a:t>
            </a:r>
            <a:r>
              <a:rPr sz="3600" spc="-427" baseline="5787" dirty="0"/>
              <a:t>}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and labels </a:t>
            </a:r>
            <a:r>
              <a:rPr sz="3600" spc="-434" baseline="5787" dirty="0"/>
              <a:t>{y</a:t>
            </a:r>
            <a:r>
              <a:rPr sz="2550" spc="-434" baseline="-11437" dirty="0"/>
              <a:t>1</a:t>
            </a:r>
            <a:r>
              <a:rPr sz="3600" spc="-434" baseline="5787" dirty="0"/>
              <a:t>,</a:t>
            </a:r>
            <a:r>
              <a:rPr sz="3600" spc="-352" baseline="5787" dirty="0"/>
              <a:t> </a:t>
            </a:r>
            <a:r>
              <a:rPr sz="3600" spc="-427" baseline="5787" dirty="0"/>
              <a:t>…y</a:t>
            </a:r>
            <a:r>
              <a:rPr sz="2550" spc="-427" baseline="-11437" dirty="0"/>
              <a:t>m</a:t>
            </a:r>
            <a:r>
              <a:rPr sz="3600" spc="-427" baseline="5787" dirty="0"/>
              <a:t>}</a:t>
            </a:r>
            <a:endParaRPr sz="3600" baseline="5787" dirty="0">
              <a:latin typeface="Arial"/>
              <a:cs typeface="Arial"/>
            </a:endParaRPr>
          </a:p>
          <a:p>
            <a:pPr marL="254000" indent="-241300">
              <a:lnSpc>
                <a:spcPct val="100000"/>
              </a:lnSpc>
              <a:spcBef>
                <a:spcPts val="520"/>
              </a:spcBef>
              <a:buChar char="•"/>
              <a:tabLst>
                <a:tab pos="254000" algn="l"/>
                <a:tab pos="254635" algn="l"/>
              </a:tabLst>
            </a:pPr>
            <a:r>
              <a:rPr dirty="0">
                <a:solidFill>
                  <a:srgbClr val="000000"/>
                </a:solidFill>
                <a:latin typeface="Arial"/>
                <a:cs typeface="Arial"/>
              </a:rPr>
              <a:t>Estimate 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label </a:t>
            </a:r>
            <a:r>
              <a:rPr sz="3600" spc="-442" baseline="1157" dirty="0"/>
              <a:t>y </a:t>
            </a:r>
            <a:r>
              <a:rPr sz="2400" spc="-5" dirty="0">
                <a:solidFill>
                  <a:srgbClr val="000000"/>
                </a:solidFill>
                <a:latin typeface="Arial"/>
                <a:cs typeface="Arial"/>
              </a:rPr>
              <a:t>at new location</a:t>
            </a:r>
            <a:r>
              <a:rPr sz="2400" spc="1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spc="-434" baseline="1157" dirty="0"/>
              <a:t>x</a:t>
            </a:r>
            <a:endParaRPr sz="3600" baseline="1157" dirty="0">
              <a:latin typeface="Arial"/>
              <a:cs typeface="Arial"/>
            </a:endParaRPr>
          </a:p>
          <a:p>
            <a:pPr marL="254000" indent="-241300">
              <a:lnSpc>
                <a:spcPts val="2840"/>
              </a:lnSpc>
              <a:spcBef>
                <a:spcPts val="520"/>
              </a:spcBef>
              <a:buChar char="•"/>
              <a:tabLst>
                <a:tab pos="254000" algn="l"/>
                <a:tab pos="254635" algn="l"/>
              </a:tabLst>
            </a:pP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The </a:t>
            </a:r>
            <a:r>
              <a:rPr b="1" spc="-15" dirty="0">
                <a:solidFill>
                  <a:srgbClr val="000000"/>
                </a:solidFill>
                <a:latin typeface="Arial"/>
                <a:cs typeface="Arial"/>
              </a:rPr>
              <a:t>world’s </a:t>
            </a:r>
            <a:r>
              <a:rPr b="1" dirty="0">
                <a:solidFill>
                  <a:srgbClr val="000000"/>
                </a:solidFill>
                <a:latin typeface="Arial"/>
                <a:cs typeface="Arial"/>
              </a:rPr>
              <a:t>dumbest</a:t>
            </a:r>
            <a:r>
              <a:rPr b="1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srgbClr val="000000"/>
                </a:solidFill>
                <a:latin typeface="Arial"/>
                <a:cs typeface="Arial"/>
              </a:rPr>
              <a:t>estimator</a:t>
            </a:r>
          </a:p>
          <a:p>
            <a:pPr marL="254000">
              <a:lnSpc>
                <a:spcPts val="2635"/>
              </a:lnSpc>
            </a:pPr>
            <a:r>
              <a:rPr spc="-10" dirty="0">
                <a:solidFill>
                  <a:srgbClr val="000000"/>
                </a:solidFill>
                <a:latin typeface="Arial"/>
                <a:cs typeface="Arial"/>
              </a:rPr>
              <a:t>Average </a:t>
            </a:r>
            <a:r>
              <a:rPr spc="-5" dirty="0">
                <a:solidFill>
                  <a:srgbClr val="000000"/>
                </a:solidFill>
                <a:latin typeface="Arial"/>
                <a:cs typeface="Arial"/>
              </a:rPr>
              <a:t>over all labels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8300" y="3518103"/>
            <a:ext cx="560705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0" indent="-241300">
              <a:lnSpc>
                <a:spcPts val="2840"/>
              </a:lnSpc>
              <a:spcBef>
                <a:spcPts val="100"/>
              </a:spcBef>
              <a:buChar char="•"/>
              <a:tabLst>
                <a:tab pos="254000" algn="l"/>
                <a:tab pos="254635" algn="l"/>
              </a:tabLst>
            </a:pPr>
            <a:r>
              <a:rPr sz="2400" b="1" spc="-5" dirty="0">
                <a:solidFill>
                  <a:srgbClr val="629B29"/>
                </a:solidFill>
                <a:latin typeface="Arial"/>
                <a:cs typeface="Arial"/>
              </a:rPr>
              <a:t>Better </a:t>
            </a:r>
            <a:r>
              <a:rPr sz="2400" b="1" dirty="0">
                <a:solidFill>
                  <a:srgbClr val="629B29"/>
                </a:solidFill>
                <a:latin typeface="Arial"/>
                <a:cs typeface="Arial"/>
              </a:rPr>
              <a:t>idea </a:t>
            </a:r>
            <a:r>
              <a:rPr sz="2400" b="1" spc="-15" dirty="0">
                <a:solidFill>
                  <a:srgbClr val="629B29"/>
                </a:solidFill>
                <a:latin typeface="Arial"/>
                <a:cs typeface="Arial"/>
              </a:rPr>
              <a:t>(Watson, </a:t>
            </a:r>
            <a:r>
              <a:rPr sz="2400" b="1" spc="-5" dirty="0">
                <a:solidFill>
                  <a:srgbClr val="629B29"/>
                </a:solidFill>
                <a:latin typeface="Arial"/>
                <a:cs typeface="Arial"/>
              </a:rPr>
              <a:t>Nadaraya,</a:t>
            </a:r>
            <a:r>
              <a:rPr sz="2400" b="1" spc="-75" dirty="0">
                <a:solidFill>
                  <a:srgbClr val="629B29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629B29"/>
                </a:solidFill>
                <a:latin typeface="Arial"/>
                <a:cs typeface="Arial"/>
              </a:rPr>
              <a:t>1964)</a:t>
            </a:r>
            <a:endParaRPr sz="2400" dirty="0">
              <a:latin typeface="Arial"/>
              <a:cs typeface="Arial"/>
            </a:endParaRPr>
          </a:p>
          <a:p>
            <a:pPr marL="254000">
              <a:lnSpc>
                <a:spcPts val="2550"/>
              </a:lnSpc>
            </a:pPr>
            <a:r>
              <a:rPr sz="2400" spc="-15" dirty="0">
                <a:solidFill>
                  <a:srgbClr val="629B29"/>
                </a:solidFill>
                <a:latin typeface="Arial"/>
                <a:cs typeface="Arial"/>
              </a:rPr>
              <a:t>Weigh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the </a:t>
            </a:r>
            <a:r>
              <a:rPr sz="2400" spc="-5" dirty="0">
                <a:solidFill>
                  <a:srgbClr val="629B29"/>
                </a:solidFill>
                <a:latin typeface="Arial"/>
                <a:cs typeface="Arial"/>
              </a:rPr>
              <a:t>labels according </a:t>
            </a:r>
            <a:r>
              <a:rPr sz="2400" dirty="0">
                <a:solidFill>
                  <a:srgbClr val="629B29"/>
                </a:solidFill>
                <a:latin typeface="Arial"/>
                <a:cs typeface="Arial"/>
              </a:rPr>
              <a:t>to</a:t>
            </a:r>
            <a:r>
              <a:rPr sz="2400" spc="-40" dirty="0">
                <a:solidFill>
                  <a:srgbClr val="629B29"/>
                </a:solidFill>
                <a:latin typeface="Arial"/>
                <a:cs typeface="Arial"/>
              </a:rPr>
              <a:t> </a:t>
            </a:r>
            <a:r>
              <a:rPr sz="2400" b="1" u="sng" spc="-5" dirty="0">
                <a:solidFill>
                  <a:srgbClr val="FF0000"/>
                </a:solidFill>
                <a:latin typeface="Arial"/>
                <a:cs typeface="Arial"/>
              </a:rPr>
              <a:t>location</a:t>
            </a:r>
            <a:endParaRPr sz="2400" b="1" u="sng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28157" y="1172743"/>
            <a:ext cx="3470782" cy="2218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82894" y="4389217"/>
            <a:ext cx="1656956" cy="7542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84494" y="4465417"/>
            <a:ext cx="1454150" cy="678180"/>
          </a:xfrm>
          <a:custGeom>
            <a:avLst/>
            <a:gdLst/>
            <a:ahLst/>
            <a:cxnLst/>
            <a:rect l="l" t="t" r="r" b="b"/>
            <a:pathLst>
              <a:path w="1454150" h="678179">
                <a:moveTo>
                  <a:pt x="1453756" y="0"/>
                </a:moveTo>
                <a:lnTo>
                  <a:pt x="682231" y="118275"/>
                </a:lnTo>
                <a:lnTo>
                  <a:pt x="63500" y="118275"/>
                </a:lnTo>
                <a:lnTo>
                  <a:pt x="38822" y="123278"/>
                </a:lnTo>
                <a:lnTo>
                  <a:pt x="18634" y="136909"/>
                </a:lnTo>
                <a:lnTo>
                  <a:pt x="5003" y="157097"/>
                </a:lnTo>
                <a:lnTo>
                  <a:pt x="0" y="181775"/>
                </a:lnTo>
                <a:lnTo>
                  <a:pt x="0" y="614756"/>
                </a:lnTo>
                <a:lnTo>
                  <a:pt x="5003" y="639371"/>
                </a:lnTo>
                <a:lnTo>
                  <a:pt x="18634" y="659425"/>
                </a:lnTo>
                <a:lnTo>
                  <a:pt x="38822" y="672920"/>
                </a:lnTo>
                <a:lnTo>
                  <a:pt x="63500" y="677862"/>
                </a:lnTo>
                <a:lnTo>
                  <a:pt x="1203325" y="677862"/>
                </a:lnTo>
                <a:lnTo>
                  <a:pt x="1227940" y="672920"/>
                </a:lnTo>
                <a:lnTo>
                  <a:pt x="1247994" y="659425"/>
                </a:lnTo>
                <a:lnTo>
                  <a:pt x="1261489" y="639371"/>
                </a:lnTo>
                <a:lnTo>
                  <a:pt x="1266431" y="614756"/>
                </a:lnTo>
                <a:lnTo>
                  <a:pt x="1266431" y="370281"/>
                </a:lnTo>
                <a:lnTo>
                  <a:pt x="1453756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19800" y="4648200"/>
            <a:ext cx="788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query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42265" y="3314729"/>
            <a:ext cx="1469631" cy="93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43865" y="3390925"/>
            <a:ext cx="1266825" cy="736600"/>
          </a:xfrm>
          <a:custGeom>
            <a:avLst/>
            <a:gdLst/>
            <a:ahLst/>
            <a:cxnLst/>
            <a:rect l="l" t="t" r="r" b="b"/>
            <a:pathLst>
              <a:path w="1266825" h="736600">
                <a:moveTo>
                  <a:pt x="863206" y="559587"/>
                </a:moveTo>
                <a:lnTo>
                  <a:pt x="609993" y="559587"/>
                </a:lnTo>
                <a:lnTo>
                  <a:pt x="736600" y="736600"/>
                </a:lnTo>
                <a:lnTo>
                  <a:pt x="863206" y="559587"/>
                </a:lnTo>
                <a:close/>
              </a:path>
              <a:path w="1266825" h="736600">
                <a:moveTo>
                  <a:pt x="1203325" y="0"/>
                </a:moveTo>
                <a:lnTo>
                  <a:pt x="63500" y="0"/>
                </a:lnTo>
                <a:lnTo>
                  <a:pt x="38822" y="5003"/>
                </a:lnTo>
                <a:lnTo>
                  <a:pt x="18634" y="18634"/>
                </a:lnTo>
                <a:lnTo>
                  <a:pt x="5003" y="38822"/>
                </a:lnTo>
                <a:lnTo>
                  <a:pt x="0" y="63500"/>
                </a:lnTo>
                <a:lnTo>
                  <a:pt x="0" y="496493"/>
                </a:lnTo>
                <a:lnTo>
                  <a:pt x="5003" y="521107"/>
                </a:lnTo>
                <a:lnTo>
                  <a:pt x="18634" y="541156"/>
                </a:lnTo>
                <a:lnTo>
                  <a:pt x="38822" y="554647"/>
                </a:lnTo>
                <a:lnTo>
                  <a:pt x="63500" y="559587"/>
                </a:lnTo>
                <a:lnTo>
                  <a:pt x="1203325" y="559587"/>
                </a:lnTo>
                <a:lnTo>
                  <a:pt x="1227940" y="554647"/>
                </a:lnTo>
                <a:lnTo>
                  <a:pt x="1247994" y="541156"/>
                </a:lnTo>
                <a:lnTo>
                  <a:pt x="1261489" y="521107"/>
                </a:lnTo>
                <a:lnTo>
                  <a:pt x="1266431" y="496493"/>
                </a:lnTo>
                <a:lnTo>
                  <a:pt x="1266431" y="63500"/>
                </a:lnTo>
                <a:lnTo>
                  <a:pt x="1261489" y="38822"/>
                </a:lnTo>
                <a:lnTo>
                  <a:pt x="1247994" y="18634"/>
                </a:lnTo>
                <a:lnTo>
                  <a:pt x="1227940" y="5003"/>
                </a:lnTo>
                <a:lnTo>
                  <a:pt x="1203325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955269" y="3454400"/>
            <a:ext cx="1038225" cy="9823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key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770"/>
              </a:spcBef>
            </a:pPr>
            <a:r>
              <a:rPr sz="2400" spc="-180" dirty="0">
                <a:solidFill>
                  <a:srgbClr val="629B29"/>
                </a:solidFill>
                <a:latin typeface="Noto Sans"/>
                <a:cs typeface="Noto Sans"/>
              </a:rPr>
              <a:t>α</a:t>
            </a:r>
            <a:r>
              <a:rPr sz="2400" spc="-180" dirty="0">
                <a:solidFill>
                  <a:srgbClr val="629B29"/>
                </a:solidFill>
                <a:latin typeface="DejaVu Serif"/>
                <a:cs typeface="DejaVu Serif"/>
              </a:rPr>
              <a:t>(x,</a:t>
            </a:r>
            <a:r>
              <a:rPr sz="2400" spc="-400" dirty="0">
                <a:solidFill>
                  <a:srgbClr val="629B29"/>
                </a:solidFill>
                <a:latin typeface="DejaVu Serif"/>
                <a:cs typeface="DejaVu Serif"/>
              </a:rPr>
              <a:t> </a:t>
            </a:r>
            <a:r>
              <a:rPr sz="2400" spc="-204" dirty="0">
                <a:solidFill>
                  <a:srgbClr val="629B29"/>
                </a:solidFill>
                <a:latin typeface="DejaVu Serif"/>
                <a:cs typeface="DejaVu Serif"/>
              </a:rPr>
              <a:t>x</a:t>
            </a:r>
            <a:r>
              <a:rPr sz="2550" spc="-307" baseline="-19607" dirty="0">
                <a:solidFill>
                  <a:srgbClr val="629B29"/>
                </a:solidFill>
                <a:latin typeface="DejaVu Serif"/>
                <a:cs typeface="DejaVu Serif"/>
              </a:rPr>
              <a:t>i</a:t>
            </a:r>
            <a:r>
              <a:rPr sz="2400" spc="-204" dirty="0">
                <a:solidFill>
                  <a:srgbClr val="629B29"/>
                </a:solidFill>
                <a:latin typeface="DejaVu Serif"/>
                <a:cs typeface="DejaVu Serif"/>
              </a:rPr>
              <a:t>)y</a:t>
            </a:r>
            <a:r>
              <a:rPr sz="2550" spc="-307" baseline="-19607" dirty="0">
                <a:solidFill>
                  <a:srgbClr val="629B29"/>
                </a:solidFill>
                <a:latin typeface="DejaVu Serif"/>
                <a:cs typeface="DejaVu Serif"/>
              </a:rPr>
              <a:t>i</a:t>
            </a:r>
            <a:endParaRPr sz="2550" baseline="-19607">
              <a:latin typeface="DejaVu Serif"/>
              <a:cs typeface="DejaVu Serif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617459" y="4374532"/>
            <a:ext cx="1469631" cy="768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19047" y="4450734"/>
            <a:ext cx="1266825" cy="692785"/>
          </a:xfrm>
          <a:custGeom>
            <a:avLst/>
            <a:gdLst/>
            <a:ahLst/>
            <a:cxnLst/>
            <a:rect l="l" t="t" r="r" b="b"/>
            <a:pathLst>
              <a:path w="1266825" h="692785">
                <a:moveTo>
                  <a:pt x="1203325" y="132956"/>
                </a:moveTo>
                <a:lnTo>
                  <a:pt x="63500" y="132956"/>
                </a:lnTo>
                <a:lnTo>
                  <a:pt x="38828" y="137959"/>
                </a:lnTo>
                <a:lnTo>
                  <a:pt x="18638" y="151590"/>
                </a:lnTo>
                <a:lnTo>
                  <a:pt x="5005" y="171779"/>
                </a:lnTo>
                <a:lnTo>
                  <a:pt x="0" y="196456"/>
                </a:lnTo>
                <a:lnTo>
                  <a:pt x="0" y="629437"/>
                </a:lnTo>
                <a:lnTo>
                  <a:pt x="5005" y="654053"/>
                </a:lnTo>
                <a:lnTo>
                  <a:pt x="18638" y="674106"/>
                </a:lnTo>
                <a:lnTo>
                  <a:pt x="38828" y="687601"/>
                </a:lnTo>
                <a:lnTo>
                  <a:pt x="63500" y="692543"/>
                </a:lnTo>
                <a:lnTo>
                  <a:pt x="1203325" y="692543"/>
                </a:lnTo>
                <a:lnTo>
                  <a:pt x="1227940" y="687601"/>
                </a:lnTo>
                <a:lnTo>
                  <a:pt x="1247994" y="674106"/>
                </a:lnTo>
                <a:lnTo>
                  <a:pt x="1261489" y="654053"/>
                </a:lnTo>
                <a:lnTo>
                  <a:pt x="1266431" y="629437"/>
                </a:lnTo>
                <a:lnTo>
                  <a:pt x="1266431" y="196456"/>
                </a:lnTo>
                <a:lnTo>
                  <a:pt x="1261489" y="171779"/>
                </a:lnTo>
                <a:lnTo>
                  <a:pt x="1247994" y="151590"/>
                </a:lnTo>
                <a:lnTo>
                  <a:pt x="1227940" y="137959"/>
                </a:lnTo>
                <a:lnTo>
                  <a:pt x="1203325" y="132956"/>
                </a:lnTo>
                <a:close/>
              </a:path>
              <a:path w="1266825" h="692785">
                <a:moveTo>
                  <a:pt x="207568" y="0"/>
                </a:moveTo>
                <a:lnTo>
                  <a:pt x="80568" y="132956"/>
                </a:lnTo>
                <a:lnTo>
                  <a:pt x="334175" y="132956"/>
                </a:lnTo>
                <a:lnTo>
                  <a:pt x="207568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975600" y="4648200"/>
            <a:ext cx="75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"/>
                <a:cs typeface="Arial"/>
              </a:rPr>
              <a:t>value</a:t>
            </a:r>
            <a:endParaRPr sz="2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22" name="圖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400" y="2683371"/>
            <a:ext cx="1722121" cy="772663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 rotWithShape="1">
          <a:blip r:embed="rId7"/>
          <a:srcRect t="1" b="557"/>
          <a:stretch/>
        </p:blipFill>
        <p:spPr>
          <a:xfrm>
            <a:off x="1981200" y="4286074"/>
            <a:ext cx="1752600" cy="7240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5291" y="889000"/>
            <a:ext cx="6337300" cy="405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114300"/>
            <a:ext cx="7568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Weighing </a:t>
            </a:r>
            <a:r>
              <a:rPr dirty="0"/>
              <a:t>the locations (e.g. with</a:t>
            </a:r>
            <a:r>
              <a:rPr spc="-95" dirty="0"/>
              <a:t> </a:t>
            </a:r>
            <a:r>
              <a:rPr dirty="0"/>
              <a:t>Gaussians)</a:t>
            </a:r>
          </a:p>
        </p:txBody>
      </p:sp>
      <p:sp>
        <p:nvSpPr>
          <p:cNvPr id="4" name="object 4"/>
          <p:cNvSpPr/>
          <p:nvPr/>
        </p:nvSpPr>
        <p:spPr>
          <a:xfrm>
            <a:off x="5096916" y="891749"/>
            <a:ext cx="3178568" cy="115808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98529" y="967955"/>
            <a:ext cx="2975610" cy="955040"/>
          </a:xfrm>
          <a:custGeom>
            <a:avLst/>
            <a:gdLst/>
            <a:ahLst/>
            <a:cxnLst/>
            <a:rect l="l" t="t" r="r" b="b"/>
            <a:pathLst>
              <a:path w="2975609" h="955039">
                <a:moveTo>
                  <a:pt x="2911868" y="0"/>
                </a:moveTo>
                <a:lnTo>
                  <a:pt x="652856" y="0"/>
                </a:lnTo>
                <a:lnTo>
                  <a:pt x="628136" y="4989"/>
                </a:lnTo>
                <a:lnTo>
                  <a:pt x="607952" y="18595"/>
                </a:lnTo>
                <a:lnTo>
                  <a:pt x="594345" y="38779"/>
                </a:lnTo>
                <a:lnTo>
                  <a:pt x="589356" y="63500"/>
                </a:lnTo>
                <a:lnTo>
                  <a:pt x="589356" y="513956"/>
                </a:lnTo>
                <a:lnTo>
                  <a:pt x="0" y="954887"/>
                </a:lnTo>
                <a:lnTo>
                  <a:pt x="942975" y="700887"/>
                </a:lnTo>
                <a:lnTo>
                  <a:pt x="2911868" y="700887"/>
                </a:lnTo>
                <a:lnTo>
                  <a:pt x="2936588" y="695896"/>
                </a:lnTo>
                <a:lnTo>
                  <a:pt x="2956772" y="682286"/>
                </a:lnTo>
                <a:lnTo>
                  <a:pt x="2970379" y="662102"/>
                </a:lnTo>
                <a:lnTo>
                  <a:pt x="2975368" y="637387"/>
                </a:lnTo>
                <a:lnTo>
                  <a:pt x="2975368" y="63500"/>
                </a:lnTo>
                <a:lnTo>
                  <a:pt x="2970379" y="38779"/>
                </a:lnTo>
                <a:lnTo>
                  <a:pt x="2956772" y="18595"/>
                </a:lnTo>
                <a:lnTo>
                  <a:pt x="2936588" y="4989"/>
                </a:lnTo>
                <a:lnTo>
                  <a:pt x="2911868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69000" y="1104900"/>
            <a:ext cx="20243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not</a:t>
            </a:r>
            <a:r>
              <a:rPr sz="2400" spc="-85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normalized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39140" y="2661843"/>
            <a:ext cx="2032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80" dirty="0">
                <a:solidFill>
                  <a:srgbClr val="474746"/>
                </a:solidFill>
                <a:latin typeface="Noto Sans"/>
                <a:cs typeface="Noto Sans"/>
              </a:rPr>
              <a:t>α</a:t>
            </a:r>
            <a:r>
              <a:rPr sz="2400" spc="-180" dirty="0">
                <a:solidFill>
                  <a:srgbClr val="474746"/>
                </a:solidFill>
                <a:latin typeface="DejaVu Serif"/>
                <a:cs typeface="DejaVu Serif"/>
              </a:rPr>
              <a:t>(x, </a:t>
            </a:r>
            <a:r>
              <a:rPr sz="2400" spc="-195" dirty="0">
                <a:solidFill>
                  <a:srgbClr val="474746"/>
                </a:solidFill>
                <a:latin typeface="DejaVu Serif"/>
                <a:cs typeface="DejaVu Serif"/>
              </a:rPr>
              <a:t>x</a:t>
            </a:r>
            <a:r>
              <a:rPr sz="2550" spc="-292" baseline="-19607" dirty="0">
                <a:solidFill>
                  <a:srgbClr val="474746"/>
                </a:solidFill>
                <a:latin typeface="DejaVu Serif"/>
                <a:cs typeface="DejaVu Serif"/>
              </a:rPr>
              <a:t>i</a:t>
            </a:r>
            <a:r>
              <a:rPr sz="2400" spc="-195" dirty="0">
                <a:solidFill>
                  <a:srgbClr val="474746"/>
                </a:solidFill>
                <a:latin typeface="DejaVu Serif"/>
                <a:cs typeface="DejaVu Serif"/>
              </a:rPr>
              <a:t>) </a:t>
            </a:r>
            <a:r>
              <a:rPr sz="2400" spc="-75" dirty="0">
                <a:solidFill>
                  <a:srgbClr val="474746"/>
                </a:solidFill>
                <a:latin typeface="DejaVu Sans"/>
                <a:cs typeface="DejaVu Sans"/>
              </a:rPr>
              <a:t>∝ </a:t>
            </a:r>
            <a:r>
              <a:rPr sz="2400" spc="-215" dirty="0">
                <a:solidFill>
                  <a:srgbClr val="474746"/>
                </a:solidFill>
                <a:latin typeface="DejaVu Serif"/>
                <a:cs typeface="DejaVu Serif"/>
              </a:rPr>
              <a:t>k(x</a:t>
            </a:r>
            <a:r>
              <a:rPr sz="2550" spc="-322" baseline="-19607" dirty="0">
                <a:solidFill>
                  <a:srgbClr val="474746"/>
                </a:solidFill>
                <a:latin typeface="DejaVu Serif"/>
                <a:cs typeface="DejaVu Serif"/>
              </a:rPr>
              <a:t>i</a:t>
            </a:r>
            <a:r>
              <a:rPr sz="2400" spc="-215" dirty="0">
                <a:solidFill>
                  <a:srgbClr val="474746"/>
                </a:solidFill>
                <a:latin typeface="DejaVu Serif"/>
                <a:cs typeface="DejaVu Serif"/>
              </a:rPr>
              <a:t>,</a:t>
            </a:r>
            <a:r>
              <a:rPr sz="2400" spc="-459" dirty="0">
                <a:solidFill>
                  <a:srgbClr val="474746"/>
                </a:solidFill>
                <a:latin typeface="DejaVu Serif"/>
                <a:cs typeface="DejaVu Serif"/>
              </a:rPr>
              <a:t> </a:t>
            </a:r>
            <a:r>
              <a:rPr sz="2400" spc="-215" dirty="0">
                <a:solidFill>
                  <a:srgbClr val="474746"/>
                </a:solidFill>
                <a:latin typeface="DejaVu Serif"/>
                <a:cs typeface="DejaVu Serif"/>
              </a:rPr>
              <a:t>x)</a:t>
            </a:r>
            <a:endParaRPr sz="2400">
              <a:latin typeface="DejaVu Serif"/>
              <a:cs typeface="DejaVu Serif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4500" y="889000"/>
            <a:ext cx="6337300" cy="405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300" y="114300"/>
            <a:ext cx="75685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Weighing </a:t>
            </a:r>
            <a:r>
              <a:rPr dirty="0"/>
              <a:t>the locations (e.g. with</a:t>
            </a:r>
            <a:r>
              <a:rPr spc="-95" dirty="0"/>
              <a:t> </a:t>
            </a:r>
            <a:r>
              <a:rPr dirty="0"/>
              <a:t>Gaussians)</a:t>
            </a:r>
          </a:p>
        </p:txBody>
      </p:sp>
      <p:sp>
        <p:nvSpPr>
          <p:cNvPr id="4" name="object 4"/>
          <p:cNvSpPr/>
          <p:nvPr/>
        </p:nvSpPr>
        <p:spPr>
          <a:xfrm>
            <a:off x="6172060" y="1189932"/>
            <a:ext cx="2869006" cy="11152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73660" y="1266126"/>
            <a:ext cx="2666365" cy="912494"/>
          </a:xfrm>
          <a:custGeom>
            <a:avLst/>
            <a:gdLst/>
            <a:ahLst/>
            <a:cxnLst/>
            <a:rect l="l" t="t" r="r" b="b"/>
            <a:pathLst>
              <a:path w="2666365" h="912494">
                <a:moveTo>
                  <a:pt x="0" y="0"/>
                </a:moveTo>
                <a:lnTo>
                  <a:pt x="279793" y="436168"/>
                </a:lnTo>
                <a:lnTo>
                  <a:pt x="279793" y="848525"/>
                </a:lnTo>
                <a:lnTo>
                  <a:pt x="284784" y="873239"/>
                </a:lnTo>
                <a:lnTo>
                  <a:pt x="298394" y="893424"/>
                </a:lnTo>
                <a:lnTo>
                  <a:pt x="318578" y="907034"/>
                </a:lnTo>
                <a:lnTo>
                  <a:pt x="343293" y="912025"/>
                </a:lnTo>
                <a:lnTo>
                  <a:pt x="2602306" y="912025"/>
                </a:lnTo>
                <a:lnTo>
                  <a:pt x="2627026" y="907034"/>
                </a:lnTo>
                <a:lnTo>
                  <a:pt x="2647210" y="893424"/>
                </a:lnTo>
                <a:lnTo>
                  <a:pt x="2660817" y="873239"/>
                </a:lnTo>
                <a:lnTo>
                  <a:pt x="2665806" y="848525"/>
                </a:lnTo>
                <a:lnTo>
                  <a:pt x="2665806" y="274637"/>
                </a:lnTo>
                <a:lnTo>
                  <a:pt x="2660817" y="249917"/>
                </a:lnTo>
                <a:lnTo>
                  <a:pt x="2647210" y="229733"/>
                </a:lnTo>
                <a:lnTo>
                  <a:pt x="2627026" y="216126"/>
                </a:lnTo>
                <a:lnTo>
                  <a:pt x="2602306" y="211137"/>
                </a:lnTo>
                <a:lnTo>
                  <a:pt x="580237" y="211137"/>
                </a:lnTo>
                <a:lnTo>
                  <a:pt x="0" y="0"/>
                </a:lnTo>
                <a:close/>
              </a:path>
            </a:pathLst>
          </a:custGeom>
          <a:solidFill>
            <a:srgbClr val="FFFB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85000" y="1612900"/>
            <a:ext cx="1515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/>
                <a:cs typeface="Arial"/>
              </a:rPr>
              <a:t>normalized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19303" y="2614231"/>
            <a:ext cx="875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75" dirty="0">
                <a:latin typeface="Noto Sans"/>
                <a:cs typeface="Noto Sans"/>
              </a:rPr>
              <a:t>α</a:t>
            </a:r>
            <a:r>
              <a:rPr sz="2550" spc="-262" baseline="-19607" dirty="0">
                <a:latin typeface="DejaVu Serif"/>
                <a:cs typeface="DejaVu Serif"/>
              </a:rPr>
              <a:t>i</a:t>
            </a:r>
            <a:r>
              <a:rPr sz="2400" spc="-175" dirty="0">
                <a:latin typeface="DejaVu Serif"/>
                <a:cs typeface="DejaVu Serif"/>
              </a:rPr>
              <a:t>(x)</a:t>
            </a:r>
            <a:r>
              <a:rPr sz="2400" spc="-180" dirty="0">
                <a:latin typeface="DejaVu Serif"/>
                <a:cs typeface="DejaVu Serif"/>
              </a:rPr>
              <a:t> </a:t>
            </a:r>
            <a:r>
              <a:rPr sz="2400" spc="-370" dirty="0">
                <a:latin typeface="DejaVu Serif"/>
                <a:cs typeface="DejaVu Serif"/>
              </a:rPr>
              <a:t>=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66151" y="2854769"/>
            <a:ext cx="1296035" cy="0"/>
          </a:xfrm>
          <a:custGeom>
            <a:avLst/>
            <a:gdLst/>
            <a:ahLst/>
            <a:cxnLst/>
            <a:rect l="l" t="t" r="r" b="b"/>
            <a:pathLst>
              <a:path w="1296034">
                <a:moveTo>
                  <a:pt x="0" y="0"/>
                </a:moveTo>
                <a:lnTo>
                  <a:pt x="1295450" y="0"/>
                </a:lnTo>
              </a:path>
            </a:pathLst>
          </a:custGeom>
          <a:ln w="20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17802" y="2296934"/>
            <a:ext cx="1226185" cy="93726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R="26034" algn="ctr">
              <a:lnSpc>
                <a:spcPct val="100000"/>
              </a:lnSpc>
              <a:spcBef>
                <a:spcPts val="810"/>
              </a:spcBef>
            </a:pPr>
            <a:r>
              <a:rPr sz="2400" spc="-210" dirty="0">
                <a:latin typeface="DejaVu Serif"/>
                <a:cs typeface="DejaVu Serif"/>
              </a:rPr>
              <a:t>k(x</a:t>
            </a:r>
            <a:r>
              <a:rPr sz="2550" spc="-315" baseline="-19607" dirty="0">
                <a:latin typeface="DejaVu Serif"/>
                <a:cs typeface="DejaVu Serif"/>
              </a:rPr>
              <a:t>i</a:t>
            </a:r>
            <a:r>
              <a:rPr sz="2400" spc="-210" dirty="0">
                <a:latin typeface="DejaVu Serif"/>
                <a:cs typeface="DejaVu Serif"/>
              </a:rPr>
              <a:t>,</a:t>
            </a:r>
            <a:r>
              <a:rPr sz="2400" spc="-355" dirty="0">
                <a:latin typeface="DejaVu Serif"/>
                <a:cs typeface="DejaVu Serif"/>
              </a:rPr>
              <a:t> </a:t>
            </a:r>
            <a:r>
              <a:rPr sz="2400" spc="-215" dirty="0">
                <a:latin typeface="DejaVu Serif"/>
                <a:cs typeface="DejaVu Serif"/>
              </a:rPr>
              <a:t>x)</a:t>
            </a:r>
            <a:endParaRPr sz="2400">
              <a:latin typeface="DejaVu Serif"/>
              <a:cs typeface="DejaVu Serif"/>
            </a:endParaRPr>
          </a:p>
          <a:p>
            <a:pPr algn="ctr">
              <a:lnSpc>
                <a:spcPct val="100000"/>
              </a:lnSpc>
              <a:spcBef>
                <a:spcPts val="705"/>
              </a:spcBef>
            </a:pPr>
            <a:r>
              <a:rPr sz="2400" spc="260" dirty="0">
                <a:latin typeface="DejaVu Sans"/>
                <a:cs typeface="DejaVu Sans"/>
              </a:rPr>
              <a:t>∑</a:t>
            </a:r>
            <a:r>
              <a:rPr sz="2550" spc="390" baseline="-32679" dirty="0">
                <a:latin typeface="DejaVu Serif"/>
                <a:cs typeface="DejaVu Serif"/>
              </a:rPr>
              <a:t>j</a:t>
            </a:r>
            <a:r>
              <a:rPr sz="2550" spc="-622" baseline="-32679" dirty="0">
                <a:latin typeface="DejaVu Serif"/>
                <a:cs typeface="DejaVu Serif"/>
              </a:rPr>
              <a:t> </a:t>
            </a:r>
            <a:r>
              <a:rPr sz="2400" spc="-204" dirty="0">
                <a:latin typeface="DejaVu Serif"/>
                <a:cs typeface="DejaVu Serif"/>
              </a:rPr>
              <a:t>k(x</a:t>
            </a:r>
            <a:r>
              <a:rPr sz="2550" spc="-307" baseline="-17973" dirty="0">
                <a:latin typeface="DejaVu Serif"/>
                <a:cs typeface="DejaVu Serif"/>
              </a:rPr>
              <a:t>j</a:t>
            </a:r>
            <a:r>
              <a:rPr sz="2400" spc="-204" dirty="0">
                <a:latin typeface="DejaVu Serif"/>
                <a:cs typeface="DejaVu Serif"/>
              </a:rPr>
              <a:t>, </a:t>
            </a:r>
            <a:r>
              <a:rPr sz="2400" spc="-215" dirty="0">
                <a:latin typeface="DejaVu Serif"/>
                <a:cs typeface="DejaVu Serif"/>
              </a:rPr>
              <a:t>x)</a:t>
            </a:r>
            <a:endParaRPr sz="2400">
              <a:latin typeface="DejaVu Serif"/>
              <a:cs typeface="DejaVu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8300" y="114300"/>
            <a:ext cx="50761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Weighted </a:t>
            </a:r>
            <a:r>
              <a:rPr spc="-5" dirty="0"/>
              <a:t>regression</a:t>
            </a:r>
            <a:r>
              <a:rPr spc="-85" dirty="0"/>
              <a:t> </a:t>
            </a:r>
            <a:r>
              <a:rPr spc="-5" dirty="0"/>
              <a:t>estimate</a:t>
            </a:r>
          </a:p>
        </p:txBody>
      </p:sp>
      <p:sp>
        <p:nvSpPr>
          <p:cNvPr id="3" name="object 3"/>
          <p:cNvSpPr/>
          <p:nvPr/>
        </p:nvSpPr>
        <p:spPr>
          <a:xfrm>
            <a:off x="444500" y="889000"/>
            <a:ext cx="6337300" cy="4051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55600" y="4905139"/>
            <a:ext cx="420370" cy="210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35"/>
              </a:lnSpc>
            </a:pPr>
            <a:r>
              <a:rPr sz="1300" dirty="0">
                <a:solidFill>
                  <a:srgbClr val="474746"/>
                </a:solidFill>
                <a:latin typeface="Arial"/>
                <a:cs typeface="Arial"/>
              </a:rPr>
              <a:t>d2l.ai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1733550"/>
            <a:ext cx="2286000" cy="89611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461" y="2927076"/>
            <a:ext cx="2753678" cy="72501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848600" y="1809750"/>
            <a:ext cx="1066800" cy="8199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848600" y="1436136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Wi(x)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8001000" y="2724150"/>
            <a:ext cx="1892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928</Words>
  <Application>Microsoft Office PowerPoint</Application>
  <PresentationFormat>如螢幕大小 (16:9)</PresentationFormat>
  <Paragraphs>188</Paragraphs>
  <Slides>28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29" baseType="lpstr">
      <vt:lpstr>Office Theme</vt:lpstr>
      <vt:lpstr>Attention in Deep Learning</vt:lpstr>
      <vt:lpstr>Outline</vt:lpstr>
      <vt:lpstr>1. Watson Nadaraya Estimator ‘64</vt:lpstr>
      <vt:lpstr>Regression Problem</vt:lpstr>
      <vt:lpstr>Solving the regression problem</vt:lpstr>
      <vt:lpstr>Solving the regression problem</vt:lpstr>
      <vt:lpstr>Weighing the locations (e.g. with Gaussians)</vt:lpstr>
      <vt:lpstr>Weighing the locations (e.g. with Gaussians)</vt:lpstr>
      <vt:lpstr>Weighted regression estimate</vt:lpstr>
      <vt:lpstr>PowerPoint 簡報</vt:lpstr>
      <vt:lpstr>Why bother with a 55 year old algorithm?</vt:lpstr>
      <vt:lpstr>Why bother with a 55 year old algorithm?</vt:lpstr>
      <vt:lpstr>2. Pooling</vt:lpstr>
      <vt:lpstr>Deep Sets (Zaheer et al. 2017)</vt:lpstr>
      <vt:lpstr>Deep Sets (Zaheer et al. 2017)</vt:lpstr>
      <vt:lpstr>Deep Sets with Attention aka Multi-Instance Learning (Ilse, Tomczak, Welling, ’18)</vt:lpstr>
      <vt:lpstr>Deep Sets</vt:lpstr>
      <vt:lpstr>PowerPoint 簡報</vt:lpstr>
      <vt:lpstr>Deep Sets with Attention aka Multi-Instance Learning (Ilse, Tomczak, Welling, ’18)</vt:lpstr>
      <vt:lpstr>Deep Sets with Attention aka Multi-Instance Learning (Ilse, Tomczak, Welling, ’18)</vt:lpstr>
      <vt:lpstr>Bag of words (Salton &amp; McGill, 1986)  Word2Vec (Mikolov et al., 2013)</vt:lpstr>
      <vt:lpstr>Bag of words (Salton &amp; McGill, 1986)  Word2Vec (Mikolov et al., 2013)</vt:lpstr>
      <vt:lpstr>Bag of words (Salton &amp; McGill, 1986)  Word2Vec (Mikolov et al., 2013)</vt:lpstr>
      <vt:lpstr>Attention weighting for documents (Wang et al, ’16)</vt:lpstr>
      <vt:lpstr>PowerPoint 簡報</vt:lpstr>
      <vt:lpstr>Hierarchical attention</vt:lpstr>
      <vt:lpstr>More Applications</vt:lpstr>
      <vt:lpstr>Attention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</dc:title>
  <cp:lastModifiedBy>yawen</cp:lastModifiedBy>
  <cp:revision>73</cp:revision>
  <dcterms:created xsi:type="dcterms:W3CDTF">2019-07-30T01:12:04Z</dcterms:created>
  <dcterms:modified xsi:type="dcterms:W3CDTF">2019-08-01T22:55:01Z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2019-06-11T00:00:00Z</vt:filetime>
  </property>
  <property fmtid="{D5CDD505-2E9C-101B-9397-08002B2CF9AE}" pid="3" name="Creator">
    <vt:lpwstr>Keynote</vt:lpwstr>
  </property>
  <property fmtid="{D5CDD505-2E9C-101B-9397-08002B2CF9AE}" pid="4" name="LastSaved">
    <vt:filetime>2019-07-30T00:00:00Z</vt:filetime>
  </property>
</Properties>
</file>